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8" r:id="rId3"/>
    <p:sldId id="265" r:id="rId4"/>
    <p:sldId id="269" r:id="rId5"/>
    <p:sldId id="268" r:id="rId6"/>
    <p:sldId id="266" r:id="rId7"/>
    <p:sldId id="267" r:id="rId8"/>
    <p:sldId id="257" r:id="rId9"/>
    <p:sldId id="270" r:id="rId10"/>
    <p:sldId id="260" r:id="rId11"/>
    <p:sldId id="261" r:id="rId12"/>
    <p:sldId id="259" r:id="rId13"/>
    <p:sldId id="263" r:id="rId14"/>
    <p:sldId id="264" r:id="rId15"/>
    <p:sldId id="262" r:id="rId16"/>
    <p:sldId id="271" r:id="rId17"/>
    <p:sldId id="272" r:id="rId18"/>
    <p:sldId id="273" r:id="rId19"/>
    <p:sldId id="294" r:id="rId20"/>
    <p:sldId id="274" r:id="rId21"/>
    <p:sldId id="275" r:id="rId22"/>
    <p:sldId id="276" r:id="rId23"/>
    <p:sldId id="277" r:id="rId24"/>
    <p:sldId id="278" r:id="rId25"/>
    <p:sldId id="279" r:id="rId26"/>
    <p:sldId id="280" r:id="rId27"/>
    <p:sldId id="292" r:id="rId28"/>
    <p:sldId id="281" r:id="rId29"/>
    <p:sldId id="282" r:id="rId30"/>
    <p:sldId id="283" r:id="rId31"/>
    <p:sldId id="284" r:id="rId32"/>
    <p:sldId id="285" r:id="rId33"/>
    <p:sldId id="286" r:id="rId34"/>
    <p:sldId id="287" r:id="rId35"/>
    <p:sldId id="288" r:id="rId36"/>
    <p:sldId id="289" r:id="rId37"/>
    <p:sldId id="293" r:id="rId38"/>
    <p:sldId id="290" r:id="rId39"/>
    <p:sldId id="291" r:id="rId4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81" autoAdjust="0"/>
  </p:normalViewPr>
  <p:slideViewPr>
    <p:cSldViewPr snapToGrid="0" snapToObjects="1">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F1E2D-79B3-4759-B7AE-36CEE794F264}" type="datetimeFigureOut">
              <a:rPr lang="ca-ES" smtClean="0"/>
              <a:t>25/11/2019</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763187-C2B3-46FC-9215-9E04892EA844}" type="slidenum">
              <a:rPr lang="ca-ES" smtClean="0"/>
              <a:t>‹#›</a:t>
            </a:fld>
            <a:endParaRPr lang="ca-ES"/>
          </a:p>
        </p:txBody>
      </p:sp>
    </p:spTree>
    <p:extLst>
      <p:ext uri="{BB962C8B-B14F-4D97-AF65-F5344CB8AC3E}">
        <p14:creationId xmlns:p14="http://schemas.microsoft.com/office/powerpoint/2010/main" val="326656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05" name="Shape 305"/>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171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84" name="Shape 384"/>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190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84" name="Shape 384"/>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400" name="Shape 400"/>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413" name="Shape 413"/>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413" name="Shape 413"/>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451" name="Shape 451"/>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05" name="Shape 305"/>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19" name="Shape 319"/>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31" name="Shape 331"/>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31" name="Shape 331"/>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112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44" name="Shape 344"/>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44" name="Shape 344"/>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903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59" name="Shape 359"/>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513" y="4343230"/>
            <a:ext cx="5485535" cy="4113781"/>
          </a:xfrm>
          <a:prstGeom prst="rect">
            <a:avLst/>
          </a:prstGeom>
        </p:spPr>
        <p:txBody>
          <a:bodyPr lIns="80152" tIns="80152" rIns="80152" bIns="80152" anchor="t" anchorCtr="0">
            <a:noAutofit/>
          </a:bodyPr>
          <a:lstStyle/>
          <a:p>
            <a:endParaRPr/>
          </a:p>
        </p:txBody>
      </p:sp>
      <p:sp>
        <p:nvSpPr>
          <p:cNvPr id="370" name="Shape 370"/>
          <p:cNvSpPr>
            <a:spLocks noGrp="1" noRot="1" noChangeAspect="1"/>
          </p:cNvSpPr>
          <p:nvPr>
            <p:ph type="sldImg" idx="2"/>
          </p:nvPr>
        </p:nvSpPr>
        <p:spPr>
          <a:xfrm>
            <a:off x="1143000" y="695325"/>
            <a:ext cx="4568825" cy="3425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0" y="422897"/>
            <a:ext cx="9144000" cy="366514"/>
          </a:xfrm>
        </p:spPr>
        <p:txBody>
          <a:bodyPr/>
          <a:lstStyle/>
          <a:p>
            <a:r>
              <a:rPr lang="en-US" dirty="0" err="1"/>
              <a:t>Clic</a:t>
            </a:r>
            <a:r>
              <a:rPr lang="en-US" dirty="0"/>
              <a:t> </a:t>
            </a:r>
            <a:r>
              <a:rPr lang="en-US" dirty="0" err="1"/>
              <a:t>para</a:t>
            </a:r>
            <a:r>
              <a:rPr lang="en-US" dirty="0"/>
              <a:t> </a:t>
            </a:r>
            <a:r>
              <a:rPr lang="en-US" dirty="0" err="1"/>
              <a:t>editar</a:t>
            </a:r>
            <a:r>
              <a:rPr lang="en-US" dirty="0"/>
              <a:t> </a:t>
            </a:r>
            <a:r>
              <a:rPr lang="en-US" dirty="0" err="1"/>
              <a:t>título</a:t>
            </a:r>
            <a:endParaRPr lang="es-ES"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Haga clic para modificar el estilo de subtítulo del patrón</a:t>
            </a:r>
            <a:endParaRPr lang="es-ES"/>
          </a:p>
        </p:txBody>
      </p:sp>
      <p:sp>
        <p:nvSpPr>
          <p:cNvPr id="4" name="Marcador de fecha 3"/>
          <p:cNvSpPr>
            <a:spLocks noGrp="1"/>
          </p:cNvSpPr>
          <p:nvPr>
            <p:ph type="dt" sz="half" idx="10"/>
          </p:nvPr>
        </p:nvSpPr>
        <p:spPr/>
        <p:txBody>
          <a:bodyPr/>
          <a:lstStyle/>
          <a:p>
            <a:fld id="{A7C259A1-0F3E-5146-A882-58717C4D9384}" type="datetimeFigureOut">
              <a:rPr lang="es-ES" smtClean="0"/>
              <a:t>25/11/2019</a:t>
            </a:fld>
            <a:endParaRPr lang="es-ES"/>
          </a:p>
        </p:txBody>
      </p:sp>
      <p:sp>
        <p:nvSpPr>
          <p:cNvPr id="5" name="Marcador de pie de página 4"/>
          <p:cNvSpPr>
            <a:spLocks noGrp="1"/>
          </p:cNvSpPr>
          <p:nvPr>
            <p:ph type="ftr" sz="quarter" idx="11"/>
          </p:nvPr>
        </p:nvSpPr>
        <p:spPr/>
        <p:txBody>
          <a:bodyPr/>
          <a:lstStyle/>
          <a:p>
            <a:endParaRPr lang="es-ES"/>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9144000" cy="421554"/>
          </a:xfrm>
          <a:prstGeom prst="rect">
            <a:avLst/>
          </a:prstGeom>
        </p:spPr>
      </p:pic>
    </p:spTree>
    <p:extLst>
      <p:ext uri="{BB962C8B-B14F-4D97-AF65-F5344CB8AC3E}">
        <p14:creationId xmlns:p14="http://schemas.microsoft.com/office/powerpoint/2010/main" val="307678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7C259A1-0F3E-5146-A882-58717C4D9384}" type="datetimeFigureOut">
              <a:rPr lang="es-ES" smtClean="0"/>
              <a:t>25/11/2019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DB813E2-31BA-6E4E-A144-442405A5BD02}" type="slidenum">
              <a:rPr lang="es-ES" smtClean="0"/>
              <a:t>‹#›</a:t>
            </a:fld>
            <a:endParaRPr lang="es-ES"/>
          </a:p>
        </p:txBody>
      </p:sp>
    </p:spTree>
    <p:extLst>
      <p:ext uri="{BB962C8B-B14F-4D97-AF65-F5344CB8AC3E}">
        <p14:creationId xmlns:p14="http://schemas.microsoft.com/office/powerpoint/2010/main" val="38719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7C259A1-0F3E-5146-A882-58717C4D9384}" type="datetimeFigureOut">
              <a:rPr lang="es-ES" smtClean="0"/>
              <a:t>25/11/2019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DB813E2-31BA-6E4E-A144-442405A5BD02}" type="slidenum">
              <a:rPr lang="es-ES" smtClean="0"/>
              <a:t>‹#›</a:t>
            </a:fld>
            <a:endParaRPr lang="es-ES"/>
          </a:p>
        </p:txBody>
      </p:sp>
    </p:spTree>
    <p:extLst>
      <p:ext uri="{BB962C8B-B14F-4D97-AF65-F5344CB8AC3E}">
        <p14:creationId xmlns:p14="http://schemas.microsoft.com/office/powerpoint/2010/main" val="3787838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Encabezado de sección">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2867798"/>
            <a:ext cx="8520536" cy="1122365"/>
          </a:xfrm>
          <a:prstGeom prst="rect">
            <a:avLst/>
          </a:prstGeom>
          <a:noFill/>
          <a:ln>
            <a:noFill/>
          </a:ln>
        </p:spPr>
        <p:txBody>
          <a:bodyPr lIns="82932" tIns="82932" rIns="82932" bIns="82932" anchor="ctr" anchorCtr="0"/>
          <a:lstStyle>
            <a:lvl1pPr marL="0" marR="0" lvl="0" indent="0" algn="ctr" rtl="0">
              <a:lnSpc>
                <a:spcPct val="100000"/>
              </a:lnSpc>
              <a:spcBef>
                <a:spcPts val="0"/>
              </a:spcBef>
              <a:spcAft>
                <a:spcPts val="0"/>
              </a:spcAft>
              <a:buClr>
                <a:schemeClr val="dk1"/>
              </a:buClr>
              <a:buFont typeface="Arial"/>
              <a:buNone/>
              <a:defRPr sz="40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000">
                <a:solidFill>
                  <a:schemeClr val="dk1"/>
                </a:solidFill>
              </a:defRPr>
            </a:lvl2pPr>
            <a:lvl3pPr lvl="2" indent="0" algn="ctr">
              <a:spcBef>
                <a:spcPts val="0"/>
              </a:spcBef>
              <a:buClr>
                <a:schemeClr val="dk1"/>
              </a:buClr>
              <a:buFont typeface="Arial"/>
              <a:buNone/>
              <a:defRPr sz="4000">
                <a:solidFill>
                  <a:schemeClr val="dk1"/>
                </a:solidFill>
              </a:defRPr>
            </a:lvl3pPr>
            <a:lvl4pPr lvl="3" indent="0" algn="ctr">
              <a:spcBef>
                <a:spcPts val="0"/>
              </a:spcBef>
              <a:buClr>
                <a:schemeClr val="dk1"/>
              </a:buClr>
              <a:buFont typeface="Arial"/>
              <a:buNone/>
              <a:defRPr sz="4000">
                <a:solidFill>
                  <a:schemeClr val="dk1"/>
                </a:solidFill>
              </a:defRPr>
            </a:lvl4pPr>
            <a:lvl5pPr lvl="4" indent="0" algn="ctr">
              <a:spcBef>
                <a:spcPts val="0"/>
              </a:spcBef>
              <a:buClr>
                <a:schemeClr val="dk1"/>
              </a:buClr>
              <a:buFont typeface="Arial"/>
              <a:buNone/>
              <a:defRPr sz="4000">
                <a:solidFill>
                  <a:schemeClr val="dk1"/>
                </a:solidFill>
              </a:defRPr>
            </a:lvl5pPr>
            <a:lvl6pPr lvl="5" indent="0" algn="ctr">
              <a:spcBef>
                <a:spcPts val="0"/>
              </a:spcBef>
              <a:buClr>
                <a:schemeClr val="dk1"/>
              </a:buClr>
              <a:buFont typeface="Arial"/>
              <a:buNone/>
              <a:defRPr sz="4000">
                <a:solidFill>
                  <a:schemeClr val="dk1"/>
                </a:solidFill>
              </a:defRPr>
            </a:lvl6pPr>
            <a:lvl7pPr lvl="6" indent="0" algn="ctr">
              <a:spcBef>
                <a:spcPts val="0"/>
              </a:spcBef>
              <a:buClr>
                <a:schemeClr val="dk1"/>
              </a:buClr>
              <a:buFont typeface="Arial"/>
              <a:buNone/>
              <a:defRPr sz="4000">
                <a:solidFill>
                  <a:schemeClr val="dk1"/>
                </a:solidFill>
              </a:defRPr>
            </a:lvl7pPr>
            <a:lvl8pPr lvl="7" indent="0" algn="ctr">
              <a:spcBef>
                <a:spcPts val="0"/>
              </a:spcBef>
              <a:buClr>
                <a:schemeClr val="dk1"/>
              </a:buClr>
              <a:buFont typeface="Arial"/>
              <a:buNone/>
              <a:defRPr sz="4000">
                <a:solidFill>
                  <a:schemeClr val="dk1"/>
                </a:solidFill>
              </a:defRPr>
            </a:lvl8pPr>
            <a:lvl9pPr lvl="8" indent="0" algn="ctr">
              <a:spcBef>
                <a:spcPts val="0"/>
              </a:spcBef>
              <a:buClr>
                <a:schemeClr val="dk1"/>
              </a:buClr>
              <a:buFont typeface="Arial"/>
              <a:buNone/>
              <a:defRPr sz="4000">
                <a:solidFill>
                  <a:schemeClr val="dk1"/>
                </a:solidFill>
              </a:defRPr>
            </a:lvl9pPr>
          </a:lstStyle>
          <a:p>
            <a:r>
              <a:rPr lang="es-ES"/>
              <a:t>Haga clic para modificar el estilo de título del patrón</a:t>
            </a:r>
            <a:endParaRPr/>
          </a:p>
        </p:txBody>
      </p:sp>
      <p:sp>
        <p:nvSpPr>
          <p:cNvPr id="20" name="Shape 20"/>
          <p:cNvSpPr txBox="1">
            <a:spLocks noGrp="1"/>
          </p:cNvSpPr>
          <p:nvPr>
            <p:ph type="sldNum" idx="12"/>
          </p:nvPr>
        </p:nvSpPr>
        <p:spPr>
          <a:xfrm>
            <a:off x="8472457" y="6217624"/>
            <a:ext cx="548606" cy="524713"/>
          </a:xfrm>
          <a:prstGeom prst="rect">
            <a:avLst/>
          </a:prstGeom>
          <a:noFill/>
          <a:ln>
            <a:noFill/>
          </a:ln>
        </p:spPr>
        <p:txBody>
          <a:bodyPr lIns="101550" tIns="101550" rIns="101550" bIns="101550" anchor="ctr" anchorCtr="0">
            <a:noAutofit/>
          </a:bodyPr>
          <a:lstStyle/>
          <a:p>
            <a:pPr>
              <a:buClr>
                <a:schemeClr val="dk2"/>
              </a:buClr>
              <a:buSzPct val="25000"/>
            </a:pPr>
            <a:fld id="{00000000-1234-1234-1234-123412341234}" type="slidenum">
              <a:rPr lang="es-ES" sz="1100" smtClean="0">
                <a:solidFill>
                  <a:schemeClr val="dk2"/>
                </a:solidFill>
                <a:latin typeface="Arial"/>
                <a:ea typeface="Arial"/>
                <a:cs typeface="Arial"/>
                <a:sym typeface="Arial"/>
              </a:rPr>
              <a:pPr>
                <a:buClr>
                  <a:schemeClr val="dk2"/>
                </a:buClr>
                <a:buSzPct val="25000"/>
              </a:pPr>
              <a:t>‹#›</a:t>
            </a:fld>
            <a:endParaRPr lang="es-ES" sz="1100">
              <a:solidFill>
                <a:schemeClr val="dk2"/>
              </a:solidFill>
              <a:latin typeface="Arial"/>
              <a:ea typeface="Arial"/>
              <a:cs typeface="Arial"/>
              <a:sym typeface="Arial"/>
            </a:endParaRPr>
          </a:p>
        </p:txBody>
      </p:sp>
    </p:spTree>
    <p:extLst>
      <p:ext uri="{BB962C8B-B14F-4D97-AF65-F5344CB8AC3E}">
        <p14:creationId xmlns:p14="http://schemas.microsoft.com/office/powerpoint/2010/main" val="331015934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7C259A1-0F3E-5146-A882-58717C4D9384}" type="datetimeFigureOut">
              <a:rPr lang="es-ES" smtClean="0"/>
              <a:t>25/11/2019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DB813E2-31BA-6E4E-A144-442405A5BD02}" type="slidenum">
              <a:rPr lang="es-ES" smtClean="0"/>
              <a:t>‹#›</a:t>
            </a:fld>
            <a:endParaRPr lang="es-ES"/>
          </a:p>
        </p:txBody>
      </p:sp>
    </p:spTree>
    <p:extLst>
      <p:ext uri="{BB962C8B-B14F-4D97-AF65-F5344CB8AC3E}">
        <p14:creationId xmlns:p14="http://schemas.microsoft.com/office/powerpoint/2010/main" val="353571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0" y="434108"/>
            <a:ext cx="9144000" cy="681363"/>
          </a:xfrm>
        </p:spPr>
        <p:txBody>
          <a:bodyPr anchor="t"/>
          <a:lstStyle>
            <a:lvl1pPr algn="l">
              <a:defRPr sz="4000" b="1" cap="all"/>
            </a:lvl1pPr>
          </a:lstStyle>
          <a:p>
            <a:r>
              <a:rPr lang="es-ES_tradnl" dirty="0"/>
              <a:t>Clic para editar título</a:t>
            </a:r>
            <a:endParaRPr lang="es-ES" dirty="0"/>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Haga clic para modificar el estilo de texto del patrón</a:t>
            </a:r>
          </a:p>
        </p:txBody>
      </p:sp>
      <p:sp>
        <p:nvSpPr>
          <p:cNvPr id="4" name="Marcador de fecha 3"/>
          <p:cNvSpPr>
            <a:spLocks noGrp="1"/>
          </p:cNvSpPr>
          <p:nvPr>
            <p:ph type="dt" sz="half" idx="10"/>
          </p:nvPr>
        </p:nvSpPr>
        <p:spPr/>
        <p:txBody>
          <a:bodyPr/>
          <a:lstStyle/>
          <a:p>
            <a:fld id="{A7C259A1-0F3E-5146-A882-58717C4D9384}" type="datetimeFigureOut">
              <a:rPr lang="es-ES" smtClean="0"/>
              <a:t>25/11/2019</a:t>
            </a:fld>
            <a:endParaRPr lang="es-ES"/>
          </a:p>
        </p:txBody>
      </p:sp>
      <p:sp>
        <p:nvSpPr>
          <p:cNvPr id="5" name="Marcador de pie de página 4"/>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49994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A7C259A1-0F3E-5146-A882-58717C4D9384}" type="datetimeFigureOut">
              <a:rPr lang="es-ES" smtClean="0"/>
              <a:t>25/11/2019</a:t>
            </a:fld>
            <a:endParaRPr lang="es-ES"/>
          </a:p>
        </p:txBody>
      </p:sp>
      <p:sp>
        <p:nvSpPr>
          <p:cNvPr id="6" name="Marcador de pie de página 5"/>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351092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A7C259A1-0F3E-5146-A882-58717C4D9384}" type="datetimeFigureOut">
              <a:rPr lang="es-ES" smtClean="0"/>
              <a:t>25/11/2019</a:t>
            </a:fld>
            <a:endParaRPr lang="es-ES"/>
          </a:p>
        </p:txBody>
      </p:sp>
      <p:sp>
        <p:nvSpPr>
          <p:cNvPr id="8" name="Marcador de pie de página 7"/>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120851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A7C259A1-0F3E-5146-A882-58717C4D9384}" type="datetimeFigureOut">
              <a:rPr lang="es-ES" smtClean="0"/>
              <a:t>25/11/2019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BDB813E2-31BA-6E4E-A144-442405A5BD02}" type="slidenum">
              <a:rPr lang="es-ES" smtClean="0"/>
              <a:t>‹#›</a:t>
            </a:fld>
            <a:endParaRPr lang="es-ES"/>
          </a:p>
        </p:txBody>
      </p:sp>
    </p:spTree>
    <p:extLst>
      <p:ext uri="{BB962C8B-B14F-4D97-AF65-F5344CB8AC3E}">
        <p14:creationId xmlns:p14="http://schemas.microsoft.com/office/powerpoint/2010/main" val="400099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7C259A1-0F3E-5146-A882-58717C4D9384}" type="datetimeFigureOut">
              <a:rPr lang="es-ES" smtClean="0"/>
              <a:t>25/11/2019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BDB813E2-31BA-6E4E-A144-442405A5BD02}" type="slidenum">
              <a:rPr lang="es-ES" smtClean="0"/>
              <a:t>‹#›</a:t>
            </a:fld>
            <a:endParaRPr lang="es-ES"/>
          </a:p>
        </p:txBody>
      </p:sp>
    </p:spTree>
    <p:extLst>
      <p:ext uri="{BB962C8B-B14F-4D97-AF65-F5344CB8AC3E}">
        <p14:creationId xmlns:p14="http://schemas.microsoft.com/office/powerpoint/2010/main" val="143926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A7C259A1-0F3E-5146-A882-58717C4D9384}" type="datetimeFigureOut">
              <a:rPr lang="es-ES" smtClean="0"/>
              <a:t>25/11/2019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BDB813E2-31BA-6E4E-A144-442405A5BD02}" type="slidenum">
              <a:rPr lang="es-ES" smtClean="0"/>
              <a:t>‹#›</a:t>
            </a:fld>
            <a:endParaRPr lang="es-ES"/>
          </a:p>
        </p:txBody>
      </p:sp>
    </p:spTree>
    <p:extLst>
      <p:ext uri="{BB962C8B-B14F-4D97-AF65-F5344CB8AC3E}">
        <p14:creationId xmlns:p14="http://schemas.microsoft.com/office/powerpoint/2010/main" val="236480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A7C259A1-0F3E-5146-A882-58717C4D9384}" type="datetimeFigureOut">
              <a:rPr lang="es-ES" smtClean="0"/>
              <a:t>25/11/2019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BDB813E2-31BA-6E4E-A144-442405A5BD02}" type="slidenum">
              <a:rPr lang="es-ES" smtClean="0"/>
              <a:t>‹#›</a:t>
            </a:fld>
            <a:endParaRPr lang="es-ES"/>
          </a:p>
        </p:txBody>
      </p:sp>
    </p:spTree>
    <p:extLst>
      <p:ext uri="{BB962C8B-B14F-4D97-AF65-F5344CB8AC3E}">
        <p14:creationId xmlns:p14="http://schemas.microsoft.com/office/powerpoint/2010/main" val="408003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n 9" descr="banda.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442558"/>
          </a:xfrm>
          <a:prstGeom prst="rect">
            <a:avLst/>
          </a:prstGeom>
        </p:spPr>
      </p:pic>
      <p:sp>
        <p:nvSpPr>
          <p:cNvPr id="2" name="Marcador de título 1"/>
          <p:cNvSpPr>
            <a:spLocks noGrp="1"/>
          </p:cNvSpPr>
          <p:nvPr>
            <p:ph type="title"/>
          </p:nvPr>
        </p:nvSpPr>
        <p:spPr>
          <a:xfrm>
            <a:off x="0" y="442201"/>
            <a:ext cx="9144000" cy="527400"/>
          </a:xfrm>
          <a:prstGeom prst="rect">
            <a:avLst/>
          </a:prstGeom>
          <a:solidFill>
            <a:schemeClr val="accent1">
              <a:lumMod val="50000"/>
            </a:schemeClr>
          </a:solidFill>
        </p:spPr>
        <p:txBody>
          <a:bodyPr vert="horz" lIns="91440" tIns="45720" rIns="91440" bIns="45720" rtlCol="0" anchor="ctr">
            <a:normAutofit/>
          </a:bodyPr>
          <a:lstStyle/>
          <a:p>
            <a:r>
              <a:rPr lang="en-US" dirty="0" err="1"/>
              <a:t>Clic</a:t>
            </a:r>
            <a:r>
              <a:rPr lang="en-US" dirty="0"/>
              <a:t> </a:t>
            </a:r>
            <a:r>
              <a:rPr lang="en-US" dirty="0" err="1"/>
              <a:t>para</a:t>
            </a:r>
            <a:r>
              <a:rPr lang="en-US" dirty="0"/>
              <a:t> </a:t>
            </a:r>
            <a:r>
              <a:rPr lang="en-US" dirty="0" err="1"/>
              <a:t>editar</a:t>
            </a:r>
            <a:r>
              <a:rPr lang="en-US" dirty="0"/>
              <a:t> </a:t>
            </a:r>
            <a:r>
              <a:rPr lang="en-US" dirty="0" err="1"/>
              <a:t>título</a:t>
            </a:r>
            <a:endParaRPr lang="es-ES" dirty="0"/>
          </a:p>
        </p:txBody>
      </p:sp>
      <p:sp>
        <p:nvSpPr>
          <p:cNvPr id="3" name="Marcador de texto 2"/>
          <p:cNvSpPr>
            <a:spLocks noGrp="1"/>
          </p:cNvSpPr>
          <p:nvPr>
            <p:ph type="body" idx="1"/>
          </p:nvPr>
        </p:nvSpPr>
        <p:spPr>
          <a:xfrm>
            <a:off x="457200" y="2336800"/>
            <a:ext cx="8229600" cy="3657600"/>
          </a:xfrm>
          <a:prstGeom prst="rect">
            <a:avLst/>
          </a:prstGeom>
        </p:spPr>
        <p:txBody>
          <a:bodyPr vert="horz" lIns="91440" tIns="45720" rIns="91440" bIns="45720" rtlCol="0">
            <a:normAutofit/>
          </a:bodyPr>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a:p>
            <a:pPr lvl="1"/>
            <a:r>
              <a:rPr lang="en-US" dirty="0"/>
              <a:t>Segundo </a:t>
            </a:r>
            <a:r>
              <a:rPr lang="en-US" dirty="0" err="1"/>
              <a:t>nivel</a:t>
            </a:r>
            <a:endParaRPr lang="en-US" dirty="0"/>
          </a:p>
          <a:p>
            <a:pPr lvl="2"/>
            <a:r>
              <a:rPr lang="en-US" dirty="0" err="1"/>
              <a:t>Tercer</a:t>
            </a:r>
            <a:r>
              <a:rPr lang="en-US" dirty="0"/>
              <a:t> </a:t>
            </a:r>
            <a:r>
              <a:rPr lang="en-US" dirty="0" err="1"/>
              <a:t>nivel</a:t>
            </a:r>
            <a:endParaRPr lang="en-US" dirty="0"/>
          </a:p>
          <a:p>
            <a:pPr lvl="3"/>
            <a:r>
              <a:rPr lang="en-US" dirty="0"/>
              <a:t>Cuarto </a:t>
            </a:r>
            <a:r>
              <a:rPr lang="en-US" dirty="0" err="1"/>
              <a:t>nivel</a:t>
            </a:r>
            <a:endParaRPr lang="en-US" dirty="0"/>
          </a:p>
          <a:p>
            <a:pPr lvl="4"/>
            <a:r>
              <a:rPr lang="en-US" dirty="0" err="1"/>
              <a:t>Quinto</a:t>
            </a:r>
            <a:r>
              <a:rPr lang="en-US" dirty="0"/>
              <a:t> </a:t>
            </a:r>
            <a:r>
              <a:rPr lang="en-US" dirty="0" err="1"/>
              <a:t>nivel</a:t>
            </a:r>
            <a:endParaRPr lang="es-ES" dirty="0"/>
          </a:p>
        </p:txBody>
      </p:sp>
      <p:sp>
        <p:nvSpPr>
          <p:cNvPr id="4" name="Marcador de fecha 3"/>
          <p:cNvSpPr>
            <a:spLocks noGrp="1"/>
          </p:cNvSpPr>
          <p:nvPr>
            <p:ph type="dt" sz="half" idx="2"/>
          </p:nvPr>
        </p:nvSpPr>
        <p:spPr>
          <a:xfrm>
            <a:off x="457200" y="6263217"/>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A7C259A1-0F3E-5146-A882-58717C4D9384}" type="datetimeFigureOut">
              <a:rPr lang="es-ES" smtClean="0"/>
              <a:pPr/>
              <a:t>25/11/2019</a:t>
            </a:fld>
            <a:endParaRPr lang="es-ES" dirty="0"/>
          </a:p>
        </p:txBody>
      </p:sp>
      <p:pic>
        <p:nvPicPr>
          <p:cNvPr id="7" name="Imagen 6" descr="LOGOA4.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63384" y="6126163"/>
            <a:ext cx="1423416" cy="652272"/>
          </a:xfrm>
          <a:prstGeom prst="rect">
            <a:avLst/>
          </a:prstGeom>
        </p:spPr>
      </p:pic>
      <p:sp>
        <p:nvSpPr>
          <p:cNvPr id="6" name="Marcador de número de diapositiva 5"/>
          <p:cNvSpPr>
            <a:spLocks noGrp="1"/>
          </p:cNvSpPr>
          <p:nvPr>
            <p:ph type="sldNum" sz="quarter" idx="4"/>
          </p:nvPr>
        </p:nvSpPr>
        <p:spPr>
          <a:xfrm>
            <a:off x="8393574" y="66663"/>
            <a:ext cx="586451" cy="365125"/>
          </a:xfrm>
          <a:prstGeom prst="rect">
            <a:avLst/>
          </a:prstGeom>
        </p:spPr>
        <p:txBody>
          <a:bodyPr vert="horz" lIns="91440" tIns="45720" rIns="91440" bIns="45720" rtlCol="0" anchor="ctr"/>
          <a:lstStyle>
            <a:lvl1pPr algn="r">
              <a:defRPr sz="1200">
                <a:solidFill>
                  <a:schemeClr val="tx2">
                    <a:lumMod val="50000"/>
                  </a:schemeClr>
                </a:solidFill>
              </a:defRPr>
            </a:lvl1pPr>
          </a:lstStyle>
          <a:p>
            <a:fld id="{72FEF87C-7ADD-2B4D-9287-9EDDEFC34EB7}" type="slidenum">
              <a:rPr lang="es-ES" smtClean="0"/>
              <a:pPr/>
              <a:t>‹#›</a:t>
            </a:fld>
            <a:endParaRPr lang="es-ES" dirty="0"/>
          </a:p>
        </p:txBody>
      </p:sp>
      <p:pic>
        <p:nvPicPr>
          <p:cNvPr id="9" name="8 Imagen"/>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9144000" cy="441215"/>
          </a:xfrm>
          <a:prstGeom prst="rect">
            <a:avLst/>
          </a:prstGeom>
        </p:spPr>
      </p:pic>
      <p:sp>
        <p:nvSpPr>
          <p:cNvPr id="5" name="Marcador de pie de página 4"/>
          <p:cNvSpPr>
            <a:spLocks noGrp="1"/>
          </p:cNvSpPr>
          <p:nvPr>
            <p:ph type="ftr" sz="quarter" idx="3"/>
          </p:nvPr>
        </p:nvSpPr>
        <p:spPr>
          <a:xfrm>
            <a:off x="69407" y="50754"/>
            <a:ext cx="3886200" cy="365125"/>
          </a:xfrm>
          <a:prstGeom prst="rect">
            <a:avLst/>
          </a:prstGeom>
        </p:spPr>
        <p:txBody>
          <a:bodyPr vert="horz" lIns="91440" tIns="45720" rIns="91440" bIns="45720" rtlCol="0" anchor="ctr"/>
          <a:lstStyle>
            <a:lvl1pPr algn="l">
              <a:defRPr sz="1200">
                <a:solidFill>
                  <a:schemeClr val="tx2">
                    <a:lumMod val="50000"/>
                  </a:schemeClr>
                </a:solidFill>
                <a:latin typeface="Arial"/>
                <a:cs typeface="Arial"/>
              </a:defRPr>
            </a:lvl1pPr>
          </a:lstStyle>
          <a:p>
            <a:r>
              <a:rPr lang="es-ES" dirty="0" err="1"/>
              <a:t>Nom</a:t>
            </a:r>
            <a:r>
              <a:rPr lang="es-ES" dirty="0"/>
              <a:t> asignatura</a:t>
            </a:r>
          </a:p>
        </p:txBody>
      </p:sp>
    </p:spTree>
    <p:extLst>
      <p:ext uri="{BB962C8B-B14F-4D97-AF65-F5344CB8AC3E}">
        <p14:creationId xmlns:p14="http://schemas.microsoft.com/office/powerpoint/2010/main" val="365194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2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mailto:Wladimir.szczerban@icgc.cat" TargetMode="External"/><Relationship Id="rId4" Type="http://schemas.openxmlformats.org/officeDocument/2006/relationships/hyperlink" Target="mailto:Victor.pascual@icgc.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midominio.com/servidor/recurso.js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rogrammableweb.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od-cloud.net/"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github.com/socrata" TargetMode="External"/><Relationship Id="rId5" Type="http://schemas.openxmlformats.org/officeDocument/2006/relationships/hyperlink" Target="https://socrata.com/solutions/publica-open-data-cloud/" TargetMode="External"/><Relationship Id="rId4" Type="http://schemas.openxmlformats.org/officeDocument/2006/relationships/hyperlink" Target="https://socrata.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8" Type="http://schemas.openxmlformats.org/officeDocument/2006/relationships/hyperlink" Target="https://en.wikipedia.org/wiki/Cambridge" TargetMode="External"/><Relationship Id="rId3" Type="http://schemas.openxmlformats.org/officeDocument/2006/relationships/hyperlink" Target="https://en.wikipedia.org/wiki/Open_Knowledge_International#cite_note-2" TargetMode="External"/><Relationship Id="rId7" Type="http://schemas.openxmlformats.org/officeDocument/2006/relationships/hyperlink" Target="https://en.wikipedia.org/wiki/Open_Knowledge_International#cite_note-5"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en.wikipedia.org/wiki/Rufus_Pollock" TargetMode="External"/><Relationship Id="rId5" Type="http://schemas.openxmlformats.org/officeDocument/2006/relationships/hyperlink" Target="https://en.wikipedia.org/wiki/Open_Knowledge_International#cite_note-4" TargetMode="External"/><Relationship Id="rId4" Type="http://schemas.openxmlformats.org/officeDocument/2006/relationships/hyperlink" Target="https://en.wikipedia.org/wiki/Open_Knowledge_International#cite_note-3" TargetMode="External"/><Relationship Id="rId9"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github.com/ckan/ckan" TargetMode="External"/><Relationship Id="rId4" Type="http://schemas.openxmlformats.org/officeDocument/2006/relationships/hyperlink" Target="https://ckan.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demo.ckan.org/"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demo.ckan.org/api/3/action/resource_search?query=description:Museu" TargetMode="External"/><Relationship Id="rId5" Type="http://schemas.openxmlformats.org/officeDocument/2006/relationships/hyperlink" Target="http://opendata-ajuntament.barcelona.cat/data/api/3/action/package_search?q=museu" TargetMode="External"/><Relationship Id="rId4" Type="http://schemas.openxmlformats.org/officeDocument/2006/relationships/hyperlink" Target="http://demo.ckan.org/api/3/action/package_search?q=museu"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p:cNvPicPr/>
          <p:nvPr/>
        </p:nvPicPr>
        <p:blipFill>
          <a:blip r:embed="rId2"/>
          <a:stretch/>
        </p:blipFill>
        <p:spPr>
          <a:xfrm>
            <a:off x="1434960" y="583920"/>
            <a:ext cx="6473520" cy="2662560"/>
          </a:xfrm>
          <a:prstGeom prst="rect">
            <a:avLst/>
          </a:prstGeom>
          <a:ln>
            <a:noFill/>
          </a:ln>
        </p:spPr>
      </p:pic>
      <p:pic>
        <p:nvPicPr>
          <p:cNvPr id="5" name="Imagen 4"/>
          <p:cNvPicPr/>
          <p:nvPr/>
        </p:nvPicPr>
        <p:blipFill>
          <a:blip r:embed="rId3"/>
          <a:stretch/>
        </p:blipFill>
        <p:spPr>
          <a:xfrm>
            <a:off x="2742840" y="5567400"/>
            <a:ext cx="4392000" cy="931320"/>
          </a:xfrm>
          <a:prstGeom prst="rect">
            <a:avLst/>
          </a:prstGeom>
          <a:ln>
            <a:noFill/>
          </a:ln>
        </p:spPr>
      </p:pic>
      <p:sp>
        <p:nvSpPr>
          <p:cNvPr id="6" name="CustomShape 2"/>
          <p:cNvSpPr/>
          <p:nvPr/>
        </p:nvSpPr>
        <p:spPr>
          <a:xfrm>
            <a:off x="1896628" y="2963520"/>
            <a:ext cx="5914228"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ca-ES" sz="3200" spc="-1" dirty="0" err="1">
                <a:solidFill>
                  <a:srgbClr val="17375E"/>
                </a:solidFill>
                <a:latin typeface="Arial"/>
              </a:rPr>
              <a:t>Geoservicios</a:t>
            </a:r>
            <a:r>
              <a:rPr lang="ca-ES" sz="3200" spc="-1" dirty="0">
                <a:solidFill>
                  <a:srgbClr val="17375E"/>
                </a:solidFill>
                <a:latin typeface="Arial"/>
              </a:rPr>
              <a:t> para </a:t>
            </a:r>
            <a:r>
              <a:rPr lang="ca-ES" sz="3200" spc="-1" dirty="0" err="1">
                <a:solidFill>
                  <a:srgbClr val="17375E"/>
                </a:solidFill>
                <a:latin typeface="Arial"/>
              </a:rPr>
              <a:t>Smart</a:t>
            </a:r>
            <a:r>
              <a:rPr lang="ca-ES" sz="3200" spc="-1" dirty="0">
                <a:solidFill>
                  <a:srgbClr val="17375E"/>
                </a:solidFill>
                <a:latin typeface="Arial"/>
              </a:rPr>
              <a:t> </a:t>
            </a:r>
            <a:r>
              <a:rPr lang="ca-ES" sz="3200" spc="-1" dirty="0" err="1">
                <a:solidFill>
                  <a:srgbClr val="17375E"/>
                </a:solidFill>
                <a:latin typeface="Arial"/>
              </a:rPr>
              <a:t>cities</a:t>
            </a:r>
            <a:endParaRPr lang="ca-ES" sz="3200" b="0" strike="noStrike" spc="-1" dirty="0">
              <a:latin typeface="Arial"/>
            </a:endParaRPr>
          </a:p>
          <a:p>
            <a:pPr algn="ctr">
              <a:lnSpc>
                <a:spcPct val="100000"/>
              </a:lnSpc>
            </a:pPr>
            <a:r>
              <a:rPr lang="ca-ES" sz="1800" b="0" i="1" strike="noStrike" spc="-1" dirty="0">
                <a:solidFill>
                  <a:srgbClr val="17375E"/>
                </a:solidFill>
                <a:latin typeface="Arial"/>
              </a:rPr>
              <a:t>-</a:t>
            </a:r>
            <a:endParaRPr lang="ca-ES" sz="1800" b="0" strike="noStrike" spc="-1" dirty="0">
              <a:latin typeface="Arial"/>
            </a:endParaRPr>
          </a:p>
          <a:p>
            <a:pPr algn="ctr">
              <a:lnSpc>
                <a:spcPct val="100000"/>
              </a:lnSpc>
            </a:pPr>
            <a:r>
              <a:rPr lang="ca-ES" i="1" spc="-1" dirty="0" err="1">
                <a:solidFill>
                  <a:srgbClr val="17375E"/>
                </a:solidFill>
                <a:latin typeface="Arial"/>
              </a:rPr>
              <a:t>Introducción</a:t>
            </a:r>
            <a:r>
              <a:rPr lang="ca-ES" i="1" spc="-1" dirty="0">
                <a:solidFill>
                  <a:srgbClr val="17375E"/>
                </a:solidFill>
                <a:latin typeface="Arial"/>
              </a:rPr>
              <a:t> </a:t>
            </a:r>
            <a:r>
              <a:rPr lang="ca-ES" i="1" spc="-1" dirty="0" err="1">
                <a:solidFill>
                  <a:srgbClr val="17375E"/>
                </a:solidFill>
                <a:latin typeface="Arial"/>
              </a:rPr>
              <a:t>Smart</a:t>
            </a:r>
            <a:r>
              <a:rPr lang="ca-ES" i="1" spc="-1" dirty="0">
                <a:solidFill>
                  <a:srgbClr val="17375E"/>
                </a:solidFill>
                <a:latin typeface="Arial"/>
              </a:rPr>
              <a:t> </a:t>
            </a:r>
            <a:r>
              <a:rPr lang="ca-ES" i="1" spc="-1" dirty="0" err="1">
                <a:solidFill>
                  <a:srgbClr val="17375E"/>
                </a:solidFill>
                <a:latin typeface="Arial"/>
              </a:rPr>
              <a:t>Cities</a:t>
            </a:r>
            <a:r>
              <a:rPr lang="ca-ES" i="1" spc="-1" dirty="0">
                <a:solidFill>
                  <a:srgbClr val="17375E"/>
                </a:solidFill>
                <a:latin typeface="Arial"/>
              </a:rPr>
              <a:t> y Open Data</a:t>
            </a:r>
            <a:r>
              <a:rPr lang="ca-ES" sz="1800" b="0" i="1" strike="noStrike" spc="-1" dirty="0">
                <a:solidFill>
                  <a:srgbClr val="17375E"/>
                </a:solidFill>
                <a:latin typeface="Arial"/>
              </a:rPr>
              <a:t> </a:t>
            </a:r>
            <a:endParaRPr lang="ca-ES" sz="1800" b="0" strike="noStrike" spc="-1" dirty="0">
              <a:latin typeface="Arial"/>
            </a:endParaRPr>
          </a:p>
          <a:p>
            <a:pPr algn="ctr">
              <a:lnSpc>
                <a:spcPct val="100000"/>
              </a:lnSpc>
            </a:pPr>
            <a:r>
              <a:rPr lang="ca-ES" sz="1600" b="0" i="1" strike="noStrike" spc="-1" dirty="0">
                <a:solidFill>
                  <a:srgbClr val="17375E"/>
                </a:solidFill>
                <a:latin typeface="Arial"/>
              </a:rPr>
              <a:t>Victor Pascual Ayats</a:t>
            </a:r>
          </a:p>
          <a:p>
            <a:pPr algn="ctr">
              <a:lnSpc>
                <a:spcPct val="100000"/>
              </a:lnSpc>
            </a:pPr>
            <a:r>
              <a:rPr lang="ca-ES" sz="1600" i="1" spc="-1" dirty="0">
                <a:solidFill>
                  <a:srgbClr val="17375E"/>
                </a:solidFill>
                <a:latin typeface="Arial"/>
              </a:rPr>
              <a:t>Wladimir Szczerban</a:t>
            </a:r>
          </a:p>
          <a:p>
            <a:pPr algn="ctr">
              <a:lnSpc>
                <a:spcPct val="100000"/>
              </a:lnSpc>
            </a:pPr>
            <a:r>
              <a:rPr lang="ca-ES" sz="1200" i="1" spc="-1" dirty="0">
                <a:solidFill>
                  <a:srgbClr val="17375E"/>
                </a:solidFill>
                <a:latin typeface="Arial"/>
              </a:rPr>
              <a:t>MTIG  2019-2020</a:t>
            </a:r>
            <a:endParaRPr lang="ca-ES" sz="1200" b="0" strike="noStrike" spc="-1" dirty="0">
              <a:latin typeface="Arial"/>
            </a:endParaRPr>
          </a:p>
          <a:p>
            <a:pPr algn="ctr">
              <a:lnSpc>
                <a:spcPct val="100000"/>
              </a:lnSpc>
            </a:pPr>
            <a:r>
              <a:rPr lang="ca-ES" sz="1200" b="0" i="1" strike="noStrike" spc="-1" dirty="0">
                <a:solidFill>
                  <a:srgbClr val="17375E"/>
                </a:solidFill>
                <a:latin typeface="Arial"/>
                <a:hlinkClick r:id="rId4"/>
              </a:rPr>
              <a:t>Victor.pascual@icgc.cat</a:t>
            </a:r>
            <a:endParaRPr lang="ca-ES" sz="1200" b="0" i="1" strike="noStrike" spc="-1" dirty="0">
              <a:solidFill>
                <a:srgbClr val="17375E"/>
              </a:solidFill>
              <a:latin typeface="Arial"/>
            </a:endParaRPr>
          </a:p>
          <a:p>
            <a:pPr algn="ctr">
              <a:lnSpc>
                <a:spcPct val="100000"/>
              </a:lnSpc>
            </a:pPr>
            <a:r>
              <a:rPr lang="ca-ES" sz="1200" i="1" spc="-1" dirty="0">
                <a:solidFill>
                  <a:srgbClr val="17375E"/>
                </a:solidFill>
                <a:latin typeface="Arial"/>
                <a:hlinkClick r:id="rId5"/>
              </a:rPr>
              <a:t>Wladimir.szczerban@icgc.cat</a:t>
            </a:r>
            <a:endParaRPr lang="ca-ES" sz="1200" i="1" spc="-1" dirty="0">
              <a:solidFill>
                <a:srgbClr val="17375E"/>
              </a:solidFill>
              <a:latin typeface="Arial"/>
            </a:endParaRPr>
          </a:p>
          <a:p>
            <a:pPr algn="ctr">
              <a:lnSpc>
                <a:spcPct val="100000"/>
              </a:lnSpc>
            </a:pPr>
            <a:endParaRPr lang="ca-ES" sz="1200" b="0" strike="noStrike" spc="-1" dirty="0">
              <a:latin typeface="Arial"/>
            </a:endParaRPr>
          </a:p>
        </p:txBody>
      </p:sp>
      <p:sp>
        <p:nvSpPr>
          <p:cNvPr id="7" name="CustomShape 3"/>
          <p:cNvSpPr/>
          <p:nvPr/>
        </p:nvSpPr>
        <p:spPr>
          <a:xfrm>
            <a:off x="1523880" y="1397160"/>
            <a:ext cx="6095880" cy="406404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04649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Geoservicios</a:t>
            </a:r>
            <a:endParaRPr lang="es-ES" dirty="0"/>
          </a:p>
        </p:txBody>
      </p:sp>
      <p:sp>
        <p:nvSpPr>
          <p:cNvPr id="8" name="Shape 134">
            <a:extLst>
              <a:ext uri="{FF2B5EF4-FFF2-40B4-BE49-F238E27FC236}">
                <a16:creationId xmlns:a16="http://schemas.microsoft.com/office/drawing/2014/main" id="{8FF4F708-714A-47DA-979D-BB16AAED80AE}"/>
              </a:ext>
            </a:extLst>
          </p:cNvPr>
          <p:cNvSpPr/>
          <p:nvPr/>
        </p:nvSpPr>
        <p:spPr>
          <a:xfrm>
            <a:off x="229765" y="2168548"/>
            <a:ext cx="8481059" cy="2923876"/>
          </a:xfrm>
          <a:prstGeom prst="rect">
            <a:avLst/>
          </a:prstGeom>
          <a:solidFill>
            <a:schemeClr val="tx2">
              <a:lumMod val="20000"/>
              <a:lumOff val="8000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solidFill>
                  <a:srgbClr val="000000"/>
                </a:solidFill>
                <a:latin typeface="Raleway" panose="020B0604020202020204" charset="0"/>
                <a:sym typeface="Arial"/>
              </a:rPr>
              <a:t>In computer programming, an application programming interface (API) is a set of subroutine definitions, protocols, and tools for </a:t>
            </a:r>
            <a:r>
              <a:rPr lang="en-US" sz="2000" b="1" dirty="0">
                <a:solidFill>
                  <a:srgbClr val="00A9E0"/>
                </a:solidFill>
                <a:latin typeface="Raleway"/>
              </a:rPr>
              <a:t>building</a:t>
            </a:r>
            <a:r>
              <a:rPr lang="en-US" sz="1600" u="none" strike="noStrike" cap="none" dirty="0">
                <a:solidFill>
                  <a:srgbClr val="000000"/>
                </a:solidFill>
                <a:latin typeface="Raleway" panose="020B0604020202020204" charset="0"/>
                <a:sym typeface="Arial"/>
              </a:rPr>
              <a:t> application software.  ( </a:t>
            </a:r>
            <a:r>
              <a:rPr lang="es-ES" sz="1600" u="none" strike="noStrike" cap="none" dirty="0">
                <a:solidFill>
                  <a:srgbClr val="000000"/>
                </a:solidFill>
                <a:latin typeface="Raleway" panose="020B0604020202020204" charset="0"/>
                <a:sym typeface="Arial"/>
              </a:rPr>
              <a:t>….)</a:t>
            </a:r>
          </a:p>
          <a:p>
            <a:pPr marL="0" marR="0" lvl="0" indent="0" algn="l" rtl="0">
              <a:lnSpc>
                <a:spcPct val="100000"/>
              </a:lnSpc>
              <a:spcBef>
                <a:spcPts val="0"/>
              </a:spcBef>
              <a:spcAft>
                <a:spcPts val="0"/>
              </a:spcAft>
              <a:buClr>
                <a:srgbClr val="000000"/>
              </a:buClr>
              <a:buFont typeface="Arial"/>
              <a:buNone/>
            </a:pPr>
            <a:endParaRPr sz="16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solidFill>
                  <a:srgbClr val="000000"/>
                </a:solidFill>
                <a:latin typeface="Raleway" panose="020B0604020202020204" charset="0"/>
                <a:sym typeface="Arial"/>
              </a:rPr>
              <a:t>An API may be for a </a:t>
            </a:r>
            <a:r>
              <a:rPr lang="en-US" sz="2000" b="1" dirty="0">
                <a:solidFill>
                  <a:srgbClr val="00A9E0"/>
                </a:solidFill>
                <a:latin typeface="Raleway"/>
              </a:rPr>
              <a:t>web-based </a:t>
            </a:r>
            <a:r>
              <a:rPr lang="en-US" sz="1600" u="none" strike="noStrike" cap="none" dirty="0">
                <a:solidFill>
                  <a:srgbClr val="000000"/>
                </a:solidFill>
                <a:latin typeface="Raleway" panose="020B0604020202020204" charset="0"/>
                <a:sym typeface="Arial"/>
              </a:rPr>
              <a:t>system, operating system, database system, computer hardware, or software library. An API specification can take many forms, but often includes specifications for routines, data structures, object classes, variables, or remote calls.</a:t>
            </a:r>
          </a:p>
          <a:p>
            <a:pPr marL="0" marR="0" lvl="0" indent="0" algn="l" rtl="0">
              <a:lnSpc>
                <a:spcPct val="100000"/>
              </a:lnSpc>
              <a:spcBef>
                <a:spcPts val="0"/>
              </a:spcBef>
              <a:spcAft>
                <a:spcPts val="0"/>
              </a:spcAft>
              <a:buClr>
                <a:srgbClr val="000000"/>
              </a:buClr>
              <a:buFont typeface="Arial"/>
              <a:buNone/>
            </a:pPr>
            <a:endParaRPr sz="16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C00000"/>
              </a:buClr>
              <a:buSzPct val="25000"/>
              <a:buFont typeface="Arial"/>
              <a:buNone/>
            </a:pPr>
            <a:r>
              <a:rPr lang="en-US" sz="2000" b="1" dirty="0">
                <a:solidFill>
                  <a:srgbClr val="00A9E0"/>
                </a:solidFill>
                <a:latin typeface="Raleway"/>
              </a:rPr>
              <a:t>Documentation</a:t>
            </a:r>
            <a:r>
              <a:rPr lang="es-ES" sz="1800" u="none" strike="noStrike" cap="none" dirty="0">
                <a:solidFill>
                  <a:srgbClr val="C00000"/>
                </a:solidFill>
                <a:latin typeface="Raleway" panose="020B0604020202020204" charset="0"/>
                <a:sym typeface="Arial"/>
              </a:rPr>
              <a:t> </a:t>
            </a:r>
            <a:r>
              <a:rPr lang="en-US" sz="1600" u="none" strike="noStrike" cap="none" dirty="0">
                <a:solidFill>
                  <a:srgbClr val="000000"/>
                </a:solidFill>
                <a:latin typeface="Raleway" panose="020B0604020202020204" charset="0"/>
                <a:sym typeface="Arial"/>
              </a:rPr>
              <a:t>for the </a:t>
            </a:r>
            <a:r>
              <a:rPr lang="en-US" sz="2000" b="1" dirty="0">
                <a:solidFill>
                  <a:srgbClr val="00A9E0"/>
                </a:solidFill>
                <a:latin typeface="Raleway"/>
              </a:rPr>
              <a:t>API </a:t>
            </a:r>
            <a:r>
              <a:rPr lang="en-US" sz="1600" u="none" strike="noStrike" cap="none" dirty="0">
                <a:solidFill>
                  <a:srgbClr val="000000"/>
                </a:solidFill>
                <a:latin typeface="Raleway" panose="020B0604020202020204" charset="0"/>
                <a:sym typeface="Arial"/>
              </a:rPr>
              <a:t>is usually provided to facilitate usage</a:t>
            </a:r>
          </a:p>
        </p:txBody>
      </p:sp>
      <p:sp>
        <p:nvSpPr>
          <p:cNvPr id="9" name="Shape 135">
            <a:extLst>
              <a:ext uri="{FF2B5EF4-FFF2-40B4-BE49-F238E27FC236}">
                <a16:creationId xmlns:a16="http://schemas.microsoft.com/office/drawing/2014/main" id="{9515374C-D53A-4F6C-A35D-66938E8C8120}"/>
              </a:ext>
            </a:extLst>
          </p:cNvPr>
          <p:cNvSpPr txBox="1"/>
          <p:nvPr/>
        </p:nvSpPr>
        <p:spPr>
          <a:xfrm>
            <a:off x="285746" y="5354889"/>
            <a:ext cx="6342114" cy="27699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indent="0">
              <a:buClr>
                <a:srgbClr val="000000"/>
              </a:buClr>
              <a:buSzPct val="25000"/>
              <a:buFont typeface="Arial"/>
              <a:defRPr u="sng">
                <a:solidFill>
                  <a:schemeClr val="hlink"/>
                </a:solidFill>
              </a:defRPr>
            </a:lvl1pPr>
          </a:lstStyle>
          <a:p>
            <a:r>
              <a:rPr lang="es-ES" dirty="0"/>
              <a:t>Fuente: https://en.wikipedia.org/wiki/Application_programming_interface</a:t>
            </a:r>
          </a:p>
        </p:txBody>
      </p:sp>
      <p:sp>
        <p:nvSpPr>
          <p:cNvPr id="10" name="Rectángulo 9">
            <a:extLst>
              <a:ext uri="{FF2B5EF4-FFF2-40B4-BE49-F238E27FC236}">
                <a16:creationId xmlns:a16="http://schemas.microsoft.com/office/drawing/2014/main" id="{0A0F4C41-01A8-46C6-97BF-5E309B8FE8BB}"/>
              </a:ext>
            </a:extLst>
          </p:cNvPr>
          <p:cNvSpPr/>
          <p:nvPr/>
        </p:nvSpPr>
        <p:spPr>
          <a:xfrm>
            <a:off x="285746" y="1459807"/>
            <a:ext cx="5780750" cy="446276"/>
          </a:xfrm>
          <a:prstGeom prst="rect">
            <a:avLst/>
          </a:prstGeom>
          <a:noFill/>
          <a:ln>
            <a:noFill/>
          </a:ln>
        </p:spPr>
        <p:txBody>
          <a:bodyPr lIns="0" tIns="24650" rIns="0" bIns="0" anchor="ctr" anchorCtr="0">
            <a:noAutofit/>
          </a:bodyPr>
          <a:lstStyle/>
          <a:p>
            <a:pPr>
              <a:buClr>
                <a:schemeClr val="dk1"/>
              </a:buClr>
              <a:buSzPct val="25000"/>
              <a:buFont typeface="Raleway"/>
            </a:pPr>
            <a:r>
              <a:rPr lang="es-ES" sz="2300" b="1" dirty="0">
                <a:solidFill>
                  <a:schemeClr val="tx2">
                    <a:lumMod val="75000"/>
                  </a:schemeClr>
                </a:solidFill>
                <a:latin typeface="Raleway"/>
              </a:rPr>
              <a:t>API- </a:t>
            </a:r>
            <a:r>
              <a:rPr lang="es-ES" sz="2300" b="1" dirty="0" err="1">
                <a:solidFill>
                  <a:schemeClr val="tx2">
                    <a:lumMod val="75000"/>
                  </a:schemeClr>
                </a:solidFill>
                <a:latin typeface="Raleway"/>
              </a:rPr>
              <a:t>Application</a:t>
            </a:r>
            <a:r>
              <a:rPr lang="es-ES" sz="2300" b="1" dirty="0">
                <a:solidFill>
                  <a:schemeClr val="tx2">
                    <a:lumMod val="75000"/>
                  </a:schemeClr>
                </a:solidFill>
                <a:latin typeface="Raleway"/>
              </a:rPr>
              <a:t> </a:t>
            </a:r>
            <a:r>
              <a:rPr lang="es-ES" sz="2300" b="1" dirty="0" err="1">
                <a:solidFill>
                  <a:schemeClr val="tx2">
                    <a:lumMod val="75000"/>
                  </a:schemeClr>
                </a:solidFill>
                <a:latin typeface="Raleway"/>
              </a:rPr>
              <a:t>Programming</a:t>
            </a:r>
            <a:r>
              <a:rPr lang="es-ES" sz="2300" b="1" dirty="0">
                <a:solidFill>
                  <a:schemeClr val="tx2">
                    <a:lumMod val="75000"/>
                  </a:schemeClr>
                </a:solidFill>
                <a:latin typeface="Raleway"/>
              </a:rPr>
              <a:t> Interface</a:t>
            </a:r>
          </a:p>
        </p:txBody>
      </p:sp>
    </p:spTree>
    <p:extLst>
      <p:ext uri="{BB962C8B-B14F-4D97-AF65-F5344CB8AC3E}">
        <p14:creationId xmlns:p14="http://schemas.microsoft.com/office/powerpoint/2010/main" val="89215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Geoservicios</a:t>
            </a:r>
            <a:endParaRPr lang="es-ES" dirty="0"/>
          </a:p>
        </p:txBody>
      </p:sp>
      <p:sp>
        <p:nvSpPr>
          <p:cNvPr id="6" name="Shape 134">
            <a:extLst>
              <a:ext uri="{FF2B5EF4-FFF2-40B4-BE49-F238E27FC236}">
                <a16:creationId xmlns:a16="http://schemas.microsoft.com/office/drawing/2014/main" id="{EA4D6DB4-50F6-46A0-9F96-D8D786838276}"/>
              </a:ext>
            </a:extLst>
          </p:cNvPr>
          <p:cNvSpPr/>
          <p:nvPr/>
        </p:nvSpPr>
        <p:spPr>
          <a:xfrm>
            <a:off x="322233" y="1767849"/>
            <a:ext cx="8481059" cy="2923876"/>
          </a:xfrm>
          <a:prstGeom prst="rect">
            <a:avLst/>
          </a:prstGeom>
          <a:solidFill>
            <a:srgbClr val="F2F2F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solidFill>
                  <a:schemeClr val="bg1">
                    <a:lumMod val="85000"/>
                  </a:schemeClr>
                </a:solidFill>
                <a:latin typeface="Raleway" panose="020B0604020202020204" charset="0"/>
                <a:sym typeface="Arial"/>
              </a:rPr>
              <a:t>In computer programming, an application programming interface (API) is a set of subroutine definitions, protocols, and tools for </a:t>
            </a:r>
            <a:r>
              <a:rPr lang="en-US" sz="2300" b="1" dirty="0">
                <a:solidFill>
                  <a:srgbClr val="00A9E0"/>
                </a:solidFill>
                <a:latin typeface="Raleway"/>
              </a:rPr>
              <a:t>building</a:t>
            </a:r>
            <a:r>
              <a:rPr lang="en-US" sz="1600" u="none" strike="noStrike" cap="none" dirty="0">
                <a:solidFill>
                  <a:srgbClr val="000000"/>
                </a:solidFill>
                <a:latin typeface="Raleway" panose="020B0604020202020204" charset="0"/>
                <a:sym typeface="Arial"/>
              </a:rPr>
              <a:t> </a:t>
            </a:r>
            <a:r>
              <a:rPr lang="en-US" sz="1600" u="none" strike="noStrike" cap="none" dirty="0">
                <a:solidFill>
                  <a:schemeClr val="bg1">
                    <a:lumMod val="85000"/>
                  </a:schemeClr>
                </a:solidFill>
                <a:latin typeface="Raleway" panose="020B0604020202020204" charset="0"/>
                <a:sym typeface="Arial"/>
              </a:rPr>
              <a:t>application software.  ( </a:t>
            </a:r>
            <a:r>
              <a:rPr lang="es-ES" sz="1600" u="none" strike="noStrike" cap="none" dirty="0">
                <a:solidFill>
                  <a:schemeClr val="bg1">
                    <a:lumMod val="85000"/>
                  </a:schemeClr>
                </a:solidFill>
                <a:latin typeface="Raleway" panose="020B0604020202020204" charset="0"/>
                <a:sym typeface="Arial"/>
              </a:rPr>
              <a:t>….)</a:t>
            </a:r>
          </a:p>
          <a:p>
            <a:pPr marL="0" marR="0" lvl="0" indent="0" algn="l" rtl="0">
              <a:lnSpc>
                <a:spcPct val="100000"/>
              </a:lnSpc>
              <a:spcBef>
                <a:spcPts val="0"/>
              </a:spcBef>
              <a:spcAft>
                <a:spcPts val="0"/>
              </a:spcAft>
              <a:buClr>
                <a:srgbClr val="000000"/>
              </a:buClr>
              <a:buFont typeface="Arial"/>
              <a:buNone/>
            </a:pPr>
            <a:endParaRPr sz="16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solidFill>
                  <a:schemeClr val="bg1">
                    <a:lumMod val="85000"/>
                  </a:schemeClr>
                </a:solidFill>
                <a:latin typeface="Raleway" panose="020B0604020202020204" charset="0"/>
                <a:sym typeface="Arial"/>
              </a:rPr>
              <a:t>An API may be for a </a:t>
            </a:r>
            <a:r>
              <a:rPr lang="en-US" sz="2300" b="1" dirty="0">
                <a:solidFill>
                  <a:srgbClr val="00A9E0"/>
                </a:solidFill>
                <a:latin typeface="Raleway"/>
              </a:rPr>
              <a:t>web-based </a:t>
            </a:r>
            <a:r>
              <a:rPr lang="en-US" sz="1600" u="none" strike="noStrike" cap="none" dirty="0">
                <a:solidFill>
                  <a:schemeClr val="bg1">
                    <a:lumMod val="85000"/>
                  </a:schemeClr>
                </a:solidFill>
                <a:latin typeface="Raleway" panose="020B0604020202020204" charset="0"/>
                <a:sym typeface="Arial"/>
              </a:rPr>
              <a:t>system, operating system, database system, computer hardware, or software library. An API specification can take many forms, but often includes specifications for routines, data structures, object classes, variables, or remote calls.</a:t>
            </a:r>
          </a:p>
          <a:p>
            <a:pPr marL="0" marR="0" lvl="0" indent="0" algn="l" rtl="0">
              <a:lnSpc>
                <a:spcPct val="100000"/>
              </a:lnSpc>
              <a:spcBef>
                <a:spcPts val="0"/>
              </a:spcBef>
              <a:spcAft>
                <a:spcPts val="0"/>
              </a:spcAft>
              <a:buClr>
                <a:srgbClr val="000000"/>
              </a:buClr>
              <a:buFont typeface="Arial"/>
              <a:buNone/>
            </a:pPr>
            <a:endParaRPr sz="16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C00000"/>
              </a:buClr>
              <a:buSzPct val="25000"/>
              <a:buFont typeface="Arial"/>
              <a:buNone/>
            </a:pPr>
            <a:r>
              <a:rPr lang="en-US" sz="2300" b="1" dirty="0">
                <a:solidFill>
                  <a:srgbClr val="00A9E0"/>
                </a:solidFill>
                <a:latin typeface="Raleway"/>
              </a:rPr>
              <a:t>Documentation</a:t>
            </a:r>
            <a:r>
              <a:rPr lang="es-ES" sz="1800" u="none" strike="noStrike" cap="none" dirty="0">
                <a:solidFill>
                  <a:srgbClr val="C00000"/>
                </a:solidFill>
                <a:latin typeface="Raleway" panose="020B0604020202020204" charset="0"/>
                <a:sym typeface="Arial"/>
              </a:rPr>
              <a:t> </a:t>
            </a:r>
            <a:r>
              <a:rPr lang="en-US" sz="1600" u="none" strike="noStrike" cap="none" dirty="0">
                <a:solidFill>
                  <a:schemeClr val="bg1">
                    <a:lumMod val="85000"/>
                  </a:schemeClr>
                </a:solidFill>
                <a:latin typeface="Raleway" panose="020B0604020202020204" charset="0"/>
                <a:sym typeface="Arial"/>
              </a:rPr>
              <a:t>for the </a:t>
            </a:r>
            <a:r>
              <a:rPr lang="en-US" sz="2300" b="1" dirty="0">
                <a:solidFill>
                  <a:srgbClr val="00A9E0"/>
                </a:solidFill>
                <a:latin typeface="Raleway"/>
              </a:rPr>
              <a:t>API </a:t>
            </a:r>
            <a:r>
              <a:rPr lang="en-US" sz="1600" u="none" strike="noStrike" cap="none" dirty="0">
                <a:solidFill>
                  <a:schemeClr val="bg1">
                    <a:lumMod val="85000"/>
                  </a:schemeClr>
                </a:solidFill>
                <a:latin typeface="Raleway" panose="020B0604020202020204" charset="0"/>
                <a:sym typeface="Arial"/>
              </a:rPr>
              <a:t>is usually provided to facilitate usage</a:t>
            </a:r>
          </a:p>
        </p:txBody>
      </p:sp>
      <p:sp>
        <p:nvSpPr>
          <p:cNvPr id="7" name="Shape 142">
            <a:extLst>
              <a:ext uri="{FF2B5EF4-FFF2-40B4-BE49-F238E27FC236}">
                <a16:creationId xmlns:a16="http://schemas.microsoft.com/office/drawing/2014/main" id="{8E2F2077-55F3-4ABA-BE17-5914DEF40DFC}"/>
              </a:ext>
            </a:extLst>
          </p:cNvPr>
          <p:cNvSpPr txBox="1"/>
          <p:nvPr/>
        </p:nvSpPr>
        <p:spPr>
          <a:xfrm>
            <a:off x="148078" y="5228510"/>
            <a:ext cx="1787669" cy="11695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 sz="1400" b="1" u="none" strike="noStrike" cap="none" dirty="0">
                <a:solidFill>
                  <a:srgbClr val="000000"/>
                </a:solidFill>
                <a:latin typeface="Raleway" panose="020B0604020202020204" charset="0"/>
                <a:sym typeface="Arial"/>
              </a:rPr>
              <a:t>API </a:t>
            </a:r>
            <a:r>
              <a:rPr lang="es-ES" sz="1400" b="1" u="none" strike="noStrike" cap="none" dirty="0" err="1">
                <a:solidFill>
                  <a:srgbClr val="000000"/>
                </a:solidFill>
                <a:latin typeface="Raleway" panose="020B0604020202020204" charset="0"/>
                <a:sym typeface="Arial"/>
              </a:rPr>
              <a:t>Doc</a:t>
            </a:r>
            <a:r>
              <a:rPr lang="es-ES" sz="1400" b="1" u="none" strike="noStrike" cap="none" dirty="0">
                <a:solidFill>
                  <a:srgbClr val="000000"/>
                </a:solidFill>
                <a:latin typeface="Raleway" panose="020B0604020202020204" charset="0"/>
                <a:sym typeface="Arial"/>
              </a:rPr>
              <a:t> Reference</a:t>
            </a:r>
          </a:p>
          <a:p>
            <a:pPr marL="0" marR="0" lvl="0" indent="0" algn="l" rtl="0">
              <a:lnSpc>
                <a:spcPct val="100000"/>
              </a:lnSpc>
              <a:spcBef>
                <a:spcPts val="0"/>
              </a:spcBef>
              <a:spcAft>
                <a:spcPts val="0"/>
              </a:spcAft>
              <a:buClr>
                <a:srgbClr val="000000"/>
              </a:buClr>
              <a:buFont typeface="Arial"/>
              <a:buNone/>
            </a:pPr>
            <a:endParaRPr sz="14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SzPct val="25000"/>
              <a:buFont typeface="Arial"/>
              <a:buNone/>
            </a:pPr>
            <a:r>
              <a:rPr lang="es-ES" sz="1400" u="none" strike="noStrike" cap="none" dirty="0">
                <a:solidFill>
                  <a:srgbClr val="000000"/>
                </a:solidFill>
                <a:latin typeface="Raleway" panose="020B0604020202020204" charset="0"/>
                <a:sym typeface="Arial"/>
              </a:rPr>
              <a:t>Documentación de </a:t>
            </a:r>
          </a:p>
          <a:p>
            <a:pPr marL="0" marR="0" lvl="0" indent="0" algn="l" rtl="0">
              <a:lnSpc>
                <a:spcPct val="100000"/>
              </a:lnSpc>
              <a:spcBef>
                <a:spcPts val="0"/>
              </a:spcBef>
              <a:spcAft>
                <a:spcPts val="0"/>
              </a:spcAft>
              <a:buClr>
                <a:srgbClr val="000000"/>
              </a:buClr>
              <a:buSzPct val="25000"/>
              <a:buFont typeface="Arial"/>
              <a:buNone/>
            </a:pPr>
            <a:r>
              <a:rPr lang="es-ES" sz="1400" u="none" strike="noStrike" cap="none" dirty="0" err="1">
                <a:solidFill>
                  <a:srgbClr val="000000"/>
                </a:solidFill>
                <a:latin typeface="Raleway" panose="020B0604020202020204" charset="0"/>
                <a:sym typeface="Arial"/>
              </a:rPr>
              <a:t>Request</a:t>
            </a:r>
            <a:endParaRPr lang="es-ES" sz="14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SzPct val="25000"/>
              <a:buFont typeface="Arial"/>
              <a:buNone/>
            </a:pPr>
            <a:r>
              <a:rPr lang="es-ES" sz="1400" u="none" strike="noStrike" cap="none" dirty="0">
                <a:solidFill>
                  <a:srgbClr val="000000"/>
                </a:solidFill>
                <a:latin typeface="Raleway" panose="020B0604020202020204" charset="0"/>
                <a:sym typeface="Arial"/>
              </a:rPr>
              <a:t>Response</a:t>
            </a:r>
          </a:p>
        </p:txBody>
      </p:sp>
      <p:sp>
        <p:nvSpPr>
          <p:cNvPr id="11" name="Shape 143">
            <a:extLst>
              <a:ext uri="{FF2B5EF4-FFF2-40B4-BE49-F238E27FC236}">
                <a16:creationId xmlns:a16="http://schemas.microsoft.com/office/drawing/2014/main" id="{DD3F4D80-F939-433E-8487-BB5B2D809931}"/>
              </a:ext>
            </a:extLst>
          </p:cNvPr>
          <p:cNvSpPr txBox="1"/>
          <p:nvPr/>
        </p:nvSpPr>
        <p:spPr>
          <a:xfrm>
            <a:off x="2586477" y="5068490"/>
            <a:ext cx="2114680" cy="738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 sz="1400" b="1" u="none" strike="noStrike" cap="none" dirty="0">
                <a:solidFill>
                  <a:srgbClr val="000000"/>
                </a:solidFill>
                <a:latin typeface="Raleway" panose="020B0604020202020204" charset="0"/>
                <a:sym typeface="Arial"/>
              </a:rPr>
              <a:t>Direcciones web HTTP</a:t>
            </a:r>
          </a:p>
          <a:p>
            <a:pPr marL="0" marR="0" lvl="0" indent="0" algn="l" rtl="0">
              <a:lnSpc>
                <a:spcPct val="100000"/>
              </a:lnSpc>
              <a:spcBef>
                <a:spcPts val="0"/>
              </a:spcBef>
              <a:spcAft>
                <a:spcPts val="0"/>
              </a:spcAft>
              <a:buClr>
                <a:srgbClr val="000000"/>
              </a:buClr>
              <a:buFont typeface="Arial"/>
              <a:buNone/>
            </a:pPr>
            <a:endParaRPr sz="14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SzPct val="25000"/>
              <a:buFont typeface="Arial"/>
              <a:buNone/>
            </a:pPr>
            <a:r>
              <a:rPr lang="es-ES" sz="1400" u="none" strike="noStrike" cap="none" dirty="0">
                <a:solidFill>
                  <a:srgbClr val="000000"/>
                </a:solidFill>
                <a:latin typeface="Raleway" panose="020B0604020202020204" charset="0"/>
                <a:sym typeface="Arial"/>
              </a:rPr>
              <a:t>HTTP GET / POST</a:t>
            </a:r>
          </a:p>
        </p:txBody>
      </p:sp>
      <p:sp>
        <p:nvSpPr>
          <p:cNvPr id="12" name="Shape 144">
            <a:extLst>
              <a:ext uri="{FF2B5EF4-FFF2-40B4-BE49-F238E27FC236}">
                <a16:creationId xmlns:a16="http://schemas.microsoft.com/office/drawing/2014/main" id="{F4B66231-DCBE-4FAC-823E-3543E4A718B7}"/>
              </a:ext>
            </a:extLst>
          </p:cNvPr>
          <p:cNvSpPr txBox="1"/>
          <p:nvPr/>
        </p:nvSpPr>
        <p:spPr>
          <a:xfrm>
            <a:off x="5558278" y="5068490"/>
            <a:ext cx="2685350" cy="16004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 sz="1400" b="1" u="none" strike="noStrike" cap="none" dirty="0">
                <a:solidFill>
                  <a:srgbClr val="000000"/>
                </a:solidFill>
                <a:latin typeface="Raleway" panose="020B0604020202020204" charset="0"/>
                <a:sym typeface="Arial"/>
              </a:rPr>
              <a:t>Entorno WEB o APP Híbridas</a:t>
            </a:r>
          </a:p>
          <a:p>
            <a:pPr marL="285750" marR="0" lvl="0" indent="-285750" algn="l" rtl="0">
              <a:lnSpc>
                <a:spcPct val="100000"/>
              </a:lnSpc>
              <a:spcBef>
                <a:spcPts val="0"/>
              </a:spcBef>
              <a:spcAft>
                <a:spcPts val="0"/>
              </a:spcAft>
              <a:buClr>
                <a:srgbClr val="000000"/>
              </a:buClr>
              <a:buSzPct val="25000"/>
              <a:buFont typeface="Courier New" panose="02070309020205020404" pitchFamily="49" charset="0"/>
              <a:buChar char="o"/>
            </a:pPr>
            <a:r>
              <a:rPr lang="es-ES" sz="1400" u="none" strike="noStrike" cap="none" dirty="0">
                <a:solidFill>
                  <a:srgbClr val="000000"/>
                </a:solidFill>
                <a:latin typeface="Raleway" panose="020B0604020202020204" charset="0"/>
                <a:sym typeface="Arial"/>
              </a:rPr>
              <a:t>Browser</a:t>
            </a:r>
          </a:p>
          <a:p>
            <a:pPr marL="285750" marR="0" lvl="0" indent="-285750" algn="l" rtl="0">
              <a:lnSpc>
                <a:spcPct val="100000"/>
              </a:lnSpc>
              <a:spcBef>
                <a:spcPts val="0"/>
              </a:spcBef>
              <a:spcAft>
                <a:spcPts val="0"/>
              </a:spcAft>
              <a:buClr>
                <a:srgbClr val="000000"/>
              </a:buClr>
              <a:buSzPct val="25000"/>
              <a:buFont typeface="Courier New" panose="02070309020205020404" pitchFamily="49" charset="0"/>
              <a:buChar char="o"/>
            </a:pPr>
            <a:r>
              <a:rPr lang="es-ES" sz="1400" u="none" strike="noStrike" cap="none" dirty="0">
                <a:solidFill>
                  <a:srgbClr val="000000"/>
                </a:solidFill>
                <a:latin typeface="Raleway" panose="020B0604020202020204" charset="0"/>
                <a:sym typeface="Arial"/>
              </a:rPr>
              <a:t>HTML</a:t>
            </a:r>
          </a:p>
          <a:p>
            <a:pPr marL="285750" marR="0" lvl="0" indent="-285750" algn="l" rtl="0">
              <a:lnSpc>
                <a:spcPct val="100000"/>
              </a:lnSpc>
              <a:spcBef>
                <a:spcPts val="0"/>
              </a:spcBef>
              <a:spcAft>
                <a:spcPts val="0"/>
              </a:spcAft>
              <a:buClr>
                <a:srgbClr val="000000"/>
              </a:buClr>
              <a:buSzPct val="25000"/>
              <a:buFont typeface="Courier New" panose="02070309020205020404" pitchFamily="49" charset="0"/>
              <a:buChar char="o"/>
            </a:pPr>
            <a:r>
              <a:rPr lang="es-ES" sz="1400" u="none" strike="noStrike" cap="none" dirty="0">
                <a:solidFill>
                  <a:srgbClr val="000000"/>
                </a:solidFill>
                <a:latin typeface="Raleway" panose="020B0604020202020204" charset="0"/>
                <a:sym typeface="Arial"/>
              </a:rPr>
              <a:t>JavaScript</a:t>
            </a:r>
          </a:p>
          <a:p>
            <a:pPr marL="285750" marR="0" lvl="0" indent="-285750" algn="l" rtl="0">
              <a:lnSpc>
                <a:spcPct val="100000"/>
              </a:lnSpc>
              <a:spcBef>
                <a:spcPts val="0"/>
              </a:spcBef>
              <a:spcAft>
                <a:spcPts val="0"/>
              </a:spcAft>
              <a:buClr>
                <a:srgbClr val="000000"/>
              </a:buClr>
              <a:buSzPct val="25000"/>
              <a:buFont typeface="Courier New" panose="02070309020205020404" pitchFamily="49" charset="0"/>
              <a:buChar char="o"/>
            </a:pPr>
            <a:r>
              <a:rPr lang="es-ES" sz="1400" u="none" strike="noStrike" cap="none" dirty="0">
                <a:solidFill>
                  <a:srgbClr val="000000"/>
                </a:solidFill>
                <a:latin typeface="Raleway" panose="020B0604020202020204" charset="0"/>
                <a:sym typeface="Arial"/>
              </a:rPr>
              <a:t>CSS</a:t>
            </a:r>
          </a:p>
          <a:p>
            <a:pPr marL="0" marR="0" lvl="0" indent="0" algn="l" rtl="0">
              <a:lnSpc>
                <a:spcPct val="100000"/>
              </a:lnSpc>
              <a:spcBef>
                <a:spcPts val="0"/>
              </a:spcBef>
              <a:spcAft>
                <a:spcPts val="0"/>
              </a:spcAft>
              <a:buClr>
                <a:srgbClr val="000000"/>
              </a:buClr>
              <a:buFont typeface="Arial"/>
              <a:buNone/>
            </a:pPr>
            <a:endParaRPr sz="1400" u="none" strike="noStrike" cap="none" dirty="0">
              <a:solidFill>
                <a:srgbClr val="000000"/>
              </a:solidFill>
              <a:latin typeface="Raleway" panose="020B0604020202020204" charset="0"/>
              <a:sym typeface="Arial"/>
            </a:endParaRPr>
          </a:p>
          <a:p>
            <a:pPr marL="0" marR="0" lvl="0" indent="0" algn="l" rtl="0">
              <a:lnSpc>
                <a:spcPct val="100000"/>
              </a:lnSpc>
              <a:spcBef>
                <a:spcPts val="0"/>
              </a:spcBef>
              <a:spcAft>
                <a:spcPts val="0"/>
              </a:spcAft>
              <a:buClr>
                <a:srgbClr val="000000"/>
              </a:buClr>
              <a:buFont typeface="Arial"/>
              <a:buNone/>
            </a:pPr>
            <a:endParaRPr sz="1400" u="none" strike="noStrike" cap="none" dirty="0">
              <a:solidFill>
                <a:srgbClr val="000000"/>
              </a:solidFill>
              <a:latin typeface="Raleway" panose="020B0604020202020204" charset="0"/>
              <a:sym typeface="Arial"/>
            </a:endParaRPr>
          </a:p>
        </p:txBody>
      </p:sp>
      <p:sp>
        <p:nvSpPr>
          <p:cNvPr id="13" name="Rectángulo 12">
            <a:extLst>
              <a:ext uri="{FF2B5EF4-FFF2-40B4-BE49-F238E27FC236}">
                <a16:creationId xmlns:a16="http://schemas.microsoft.com/office/drawing/2014/main" id="{99D8C9CC-6203-47BF-9947-1071C65361E2}"/>
              </a:ext>
            </a:extLst>
          </p:cNvPr>
          <p:cNvSpPr/>
          <p:nvPr/>
        </p:nvSpPr>
        <p:spPr>
          <a:xfrm>
            <a:off x="378214" y="1059108"/>
            <a:ext cx="5780750" cy="446276"/>
          </a:xfrm>
          <a:prstGeom prst="rect">
            <a:avLst/>
          </a:prstGeom>
          <a:noFill/>
          <a:ln>
            <a:noFill/>
          </a:ln>
        </p:spPr>
        <p:txBody>
          <a:bodyPr lIns="0" tIns="24650" rIns="0" bIns="0" anchor="ctr" anchorCtr="0">
            <a:noAutofit/>
          </a:bodyPr>
          <a:lstStyle/>
          <a:p>
            <a:pPr>
              <a:buClr>
                <a:schemeClr val="dk1"/>
              </a:buClr>
              <a:buSzPct val="25000"/>
              <a:buFont typeface="Raleway"/>
            </a:pPr>
            <a:r>
              <a:rPr lang="es-ES" sz="2300" b="1" dirty="0">
                <a:solidFill>
                  <a:schemeClr val="tx2">
                    <a:lumMod val="75000"/>
                  </a:schemeClr>
                </a:solidFill>
                <a:latin typeface="Raleway"/>
              </a:rPr>
              <a:t>API- </a:t>
            </a:r>
            <a:r>
              <a:rPr lang="es-ES" sz="2300" b="1" dirty="0" err="1">
                <a:solidFill>
                  <a:schemeClr val="tx2">
                    <a:lumMod val="75000"/>
                  </a:schemeClr>
                </a:solidFill>
                <a:latin typeface="Raleway"/>
              </a:rPr>
              <a:t>Application</a:t>
            </a:r>
            <a:r>
              <a:rPr lang="es-ES" sz="2300" b="1" dirty="0">
                <a:solidFill>
                  <a:schemeClr val="tx2">
                    <a:lumMod val="75000"/>
                  </a:schemeClr>
                </a:solidFill>
                <a:latin typeface="Raleway"/>
              </a:rPr>
              <a:t> </a:t>
            </a:r>
            <a:r>
              <a:rPr lang="es-ES" sz="2300" b="1" dirty="0" err="1">
                <a:solidFill>
                  <a:schemeClr val="tx2">
                    <a:lumMod val="75000"/>
                  </a:schemeClr>
                </a:solidFill>
                <a:latin typeface="Raleway"/>
              </a:rPr>
              <a:t>Programming</a:t>
            </a:r>
            <a:r>
              <a:rPr lang="es-ES" sz="2300" b="1" dirty="0">
                <a:solidFill>
                  <a:schemeClr val="tx2">
                    <a:lumMod val="75000"/>
                  </a:schemeClr>
                </a:solidFill>
                <a:latin typeface="Raleway"/>
              </a:rPr>
              <a:t> Interface</a:t>
            </a:r>
          </a:p>
        </p:txBody>
      </p:sp>
      <p:sp>
        <p:nvSpPr>
          <p:cNvPr id="14" name="Shape 145">
            <a:extLst>
              <a:ext uri="{FF2B5EF4-FFF2-40B4-BE49-F238E27FC236}">
                <a16:creationId xmlns:a16="http://schemas.microsoft.com/office/drawing/2014/main" id="{34154A85-74AC-46CC-B3ED-7F4F3756F400}"/>
              </a:ext>
            </a:extLst>
          </p:cNvPr>
          <p:cNvSpPr/>
          <p:nvPr/>
        </p:nvSpPr>
        <p:spPr>
          <a:xfrm>
            <a:off x="117164" y="3980332"/>
            <a:ext cx="2386110" cy="697229"/>
          </a:xfrm>
          <a:prstGeom prst="ellipse">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tx2">
                  <a:lumMod val="75000"/>
                </a:schemeClr>
              </a:solidFill>
              <a:latin typeface="Arial"/>
              <a:ea typeface="Arial"/>
              <a:cs typeface="Arial"/>
              <a:sym typeface="Arial"/>
            </a:endParaRPr>
          </a:p>
        </p:txBody>
      </p:sp>
      <p:sp>
        <p:nvSpPr>
          <p:cNvPr id="15" name="Shape 146">
            <a:extLst>
              <a:ext uri="{FF2B5EF4-FFF2-40B4-BE49-F238E27FC236}">
                <a16:creationId xmlns:a16="http://schemas.microsoft.com/office/drawing/2014/main" id="{3AD816A8-A235-454C-8138-B33D92EAA871}"/>
              </a:ext>
            </a:extLst>
          </p:cNvPr>
          <p:cNvSpPr/>
          <p:nvPr/>
        </p:nvSpPr>
        <p:spPr>
          <a:xfrm>
            <a:off x="2019503" y="2653553"/>
            <a:ext cx="1993408" cy="697229"/>
          </a:xfrm>
          <a:prstGeom prst="ellipse">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tx2">
                  <a:lumMod val="75000"/>
                </a:schemeClr>
              </a:solidFill>
              <a:latin typeface="Arial"/>
              <a:ea typeface="Arial"/>
              <a:cs typeface="Arial"/>
              <a:sym typeface="Arial"/>
            </a:endParaRPr>
          </a:p>
        </p:txBody>
      </p:sp>
      <p:sp>
        <p:nvSpPr>
          <p:cNvPr id="16" name="Shape 147">
            <a:extLst>
              <a:ext uri="{FF2B5EF4-FFF2-40B4-BE49-F238E27FC236}">
                <a16:creationId xmlns:a16="http://schemas.microsoft.com/office/drawing/2014/main" id="{B241EA84-AFAA-45ED-AD4D-DD93C2313993}"/>
              </a:ext>
            </a:extLst>
          </p:cNvPr>
          <p:cNvSpPr/>
          <p:nvPr/>
        </p:nvSpPr>
        <p:spPr>
          <a:xfrm>
            <a:off x="3473394" y="2119456"/>
            <a:ext cx="1993408" cy="697229"/>
          </a:xfrm>
          <a:prstGeom prst="ellipse">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tx2">
                  <a:lumMod val="75000"/>
                </a:schemeClr>
              </a:solidFill>
              <a:latin typeface="Arial"/>
              <a:ea typeface="Arial"/>
              <a:cs typeface="Arial"/>
              <a:sym typeface="Arial"/>
            </a:endParaRPr>
          </a:p>
        </p:txBody>
      </p:sp>
      <p:cxnSp>
        <p:nvCxnSpPr>
          <p:cNvPr id="17" name="Shape 148">
            <a:extLst>
              <a:ext uri="{FF2B5EF4-FFF2-40B4-BE49-F238E27FC236}">
                <a16:creationId xmlns:a16="http://schemas.microsoft.com/office/drawing/2014/main" id="{9E07DCEE-2CC5-45BA-913A-CA54EBB94AE3}"/>
              </a:ext>
            </a:extLst>
          </p:cNvPr>
          <p:cNvCxnSpPr>
            <a:cxnSpLocks/>
          </p:cNvCxnSpPr>
          <p:nvPr/>
        </p:nvCxnSpPr>
        <p:spPr>
          <a:xfrm>
            <a:off x="3016207" y="3350782"/>
            <a:ext cx="483771" cy="1625247"/>
          </a:xfrm>
          <a:prstGeom prst="straightConnector1">
            <a:avLst/>
          </a:prstGeom>
          <a:noFill/>
          <a:ln w="9525" cap="flat" cmpd="sng">
            <a:solidFill>
              <a:srgbClr val="00B0F0"/>
            </a:solidFill>
            <a:prstDash val="solid"/>
            <a:round/>
            <a:headEnd type="none" w="med" len="med"/>
            <a:tailEnd type="none" w="med" len="med"/>
          </a:ln>
        </p:spPr>
      </p:cxnSp>
      <p:cxnSp>
        <p:nvCxnSpPr>
          <p:cNvPr id="18" name="Shape 149">
            <a:extLst>
              <a:ext uri="{FF2B5EF4-FFF2-40B4-BE49-F238E27FC236}">
                <a16:creationId xmlns:a16="http://schemas.microsoft.com/office/drawing/2014/main" id="{79A98B03-EE3F-4CA7-B288-EB60C6F7C0F4}"/>
              </a:ext>
            </a:extLst>
          </p:cNvPr>
          <p:cNvCxnSpPr>
            <a:cxnSpLocks/>
            <a:stCxn id="14" idx="4"/>
          </p:cNvCxnSpPr>
          <p:nvPr/>
        </p:nvCxnSpPr>
        <p:spPr>
          <a:xfrm flipH="1">
            <a:off x="898074" y="4677561"/>
            <a:ext cx="412145" cy="458488"/>
          </a:xfrm>
          <a:prstGeom prst="straightConnector1">
            <a:avLst/>
          </a:prstGeom>
          <a:noFill/>
          <a:ln w="9525" cap="flat" cmpd="sng">
            <a:solidFill>
              <a:srgbClr val="00B0F0"/>
            </a:solidFill>
            <a:prstDash val="solid"/>
            <a:round/>
            <a:headEnd type="none" w="med" len="med"/>
            <a:tailEnd type="none" w="med" len="med"/>
          </a:ln>
        </p:spPr>
      </p:cxnSp>
      <p:cxnSp>
        <p:nvCxnSpPr>
          <p:cNvPr id="19" name="Shape 150">
            <a:extLst>
              <a:ext uri="{FF2B5EF4-FFF2-40B4-BE49-F238E27FC236}">
                <a16:creationId xmlns:a16="http://schemas.microsoft.com/office/drawing/2014/main" id="{ABDBF068-EE52-4AA0-A120-10688B231D0B}"/>
              </a:ext>
            </a:extLst>
          </p:cNvPr>
          <p:cNvCxnSpPr>
            <a:stCxn id="16" idx="4"/>
          </p:cNvCxnSpPr>
          <p:nvPr/>
        </p:nvCxnSpPr>
        <p:spPr>
          <a:xfrm>
            <a:off x="4470098" y="2816685"/>
            <a:ext cx="1557552" cy="2159344"/>
          </a:xfrm>
          <a:prstGeom prst="straightConnector1">
            <a:avLst/>
          </a:prstGeom>
          <a:noFill/>
          <a:ln w="9525" cap="flat" cmpd="sng">
            <a:solidFill>
              <a:srgbClr val="00B0F0"/>
            </a:solidFill>
            <a:prstDash val="solid"/>
            <a:round/>
            <a:headEnd type="none" w="med" len="med"/>
            <a:tailEnd type="none" w="med" len="med"/>
          </a:ln>
        </p:spPr>
      </p:cxnSp>
    </p:spTree>
    <p:extLst>
      <p:ext uri="{BB962C8B-B14F-4D97-AF65-F5344CB8AC3E}">
        <p14:creationId xmlns:p14="http://schemas.microsoft.com/office/powerpoint/2010/main" val="2109780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Geoservicios</a:t>
            </a:r>
            <a:endParaRPr lang="es-ES" dirty="0"/>
          </a:p>
        </p:txBody>
      </p:sp>
      <p:sp>
        <p:nvSpPr>
          <p:cNvPr id="4" name="Shape 169">
            <a:extLst>
              <a:ext uri="{FF2B5EF4-FFF2-40B4-BE49-F238E27FC236}">
                <a16:creationId xmlns:a16="http://schemas.microsoft.com/office/drawing/2014/main" id="{B0EB6D5D-F865-4037-B0A0-04E1D6275E6B}"/>
              </a:ext>
            </a:extLst>
          </p:cNvPr>
          <p:cNvSpPr txBox="1"/>
          <p:nvPr/>
        </p:nvSpPr>
        <p:spPr>
          <a:xfrm>
            <a:off x="1122549" y="1322298"/>
            <a:ext cx="6486071" cy="307777"/>
          </a:xfrm>
          <a:prstGeom prst="rect">
            <a:avLst/>
          </a:prstGeom>
          <a:noFill/>
          <a:ln>
            <a:noFill/>
          </a:ln>
        </p:spPr>
        <p:txBody>
          <a:bodyPr lIns="0" tIns="24650" rIns="0" bIns="0" anchor="ctr" anchorCtr="0">
            <a:noAutofit/>
          </a:bodyPr>
          <a:lstStyle>
            <a:defPPr marR="0" lvl="0" algn="l" rtl="0">
              <a:lnSpc>
                <a:spcPct val="100000"/>
              </a:lnSpc>
              <a:spcBef>
                <a:spcPts val="0"/>
              </a:spcBef>
              <a:spcAft>
                <a:spcPts val="0"/>
              </a:spcAft>
            </a:defPPr>
            <a:lvl1pPr>
              <a:buClr>
                <a:schemeClr val="dk1"/>
              </a:buClr>
              <a:buSzPct val="25000"/>
              <a:buFont typeface="Raleway"/>
              <a:defRPr sz="2300" b="1">
                <a:solidFill>
                  <a:srgbClr val="00A9E0"/>
                </a:solidFill>
                <a:latin typeface="Raleway"/>
              </a:defRPr>
            </a:lvl1pPr>
          </a:lstStyle>
          <a:p>
            <a:r>
              <a:rPr lang="es-ES" dirty="0">
                <a:solidFill>
                  <a:schemeClr val="tx2">
                    <a:lumMod val="75000"/>
                  </a:schemeClr>
                </a:solidFill>
              </a:rPr>
              <a:t>El protocolo HTTP tiene diferentes </a:t>
            </a:r>
            <a:r>
              <a:rPr lang="es-ES" dirty="0" err="1">
                <a:solidFill>
                  <a:schemeClr val="tx2">
                    <a:lumMod val="75000"/>
                  </a:schemeClr>
                </a:solidFill>
              </a:rPr>
              <a:t>metodos</a:t>
            </a:r>
            <a:r>
              <a:rPr lang="es-ES" dirty="0">
                <a:solidFill>
                  <a:schemeClr val="tx2">
                    <a:lumMod val="75000"/>
                  </a:schemeClr>
                </a:solidFill>
              </a:rPr>
              <a:t> de interrogación / inserción</a:t>
            </a:r>
          </a:p>
        </p:txBody>
      </p:sp>
      <p:sp>
        <p:nvSpPr>
          <p:cNvPr id="5" name="Shape 170">
            <a:extLst>
              <a:ext uri="{FF2B5EF4-FFF2-40B4-BE49-F238E27FC236}">
                <a16:creationId xmlns:a16="http://schemas.microsoft.com/office/drawing/2014/main" id="{F52DA28E-AFE1-4075-8299-CAC81A293AC9}"/>
              </a:ext>
            </a:extLst>
          </p:cNvPr>
          <p:cNvSpPr txBox="1"/>
          <p:nvPr/>
        </p:nvSpPr>
        <p:spPr>
          <a:xfrm>
            <a:off x="1083750" y="2376755"/>
            <a:ext cx="1905365" cy="1169551"/>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000000"/>
              </a:buClr>
              <a:buSzPct val="100000"/>
              <a:buFont typeface="Arial"/>
              <a:buChar char="•"/>
            </a:pPr>
            <a:r>
              <a:rPr lang="es-ES" sz="1600" u="none" strike="noStrike" cap="none" dirty="0">
                <a:solidFill>
                  <a:srgbClr val="000000"/>
                </a:solidFill>
                <a:latin typeface="Raleway" panose="020B0604020202020204" charset="0"/>
                <a:sym typeface="Arial"/>
              </a:rPr>
              <a:t>GET</a:t>
            </a:r>
          </a:p>
          <a:p>
            <a:pPr marL="285750" marR="0" lvl="0" indent="-285750" algn="l" rtl="0">
              <a:lnSpc>
                <a:spcPct val="100000"/>
              </a:lnSpc>
              <a:spcBef>
                <a:spcPts val="0"/>
              </a:spcBef>
              <a:spcAft>
                <a:spcPts val="0"/>
              </a:spcAft>
              <a:buClr>
                <a:srgbClr val="000000"/>
              </a:buClr>
              <a:buSzPct val="100000"/>
              <a:buFont typeface="Arial"/>
              <a:buChar char="•"/>
            </a:pPr>
            <a:r>
              <a:rPr lang="es-ES" sz="1600" u="none" strike="noStrike" cap="none" dirty="0">
                <a:solidFill>
                  <a:srgbClr val="000000"/>
                </a:solidFill>
                <a:latin typeface="Raleway" panose="020B0604020202020204" charset="0"/>
                <a:sym typeface="Arial"/>
              </a:rPr>
              <a:t>POST</a:t>
            </a:r>
          </a:p>
          <a:p>
            <a:pPr marL="285750" marR="0" lvl="0" indent="-285750" algn="l" rtl="0">
              <a:lnSpc>
                <a:spcPct val="100000"/>
              </a:lnSpc>
              <a:spcBef>
                <a:spcPts val="0"/>
              </a:spcBef>
              <a:spcAft>
                <a:spcPts val="0"/>
              </a:spcAft>
              <a:buClr>
                <a:srgbClr val="000000"/>
              </a:buClr>
              <a:buSzPct val="100000"/>
              <a:buFont typeface="Arial"/>
              <a:buChar char="•"/>
            </a:pPr>
            <a:r>
              <a:rPr lang="es-ES" sz="1600" u="none" strike="noStrike" cap="none" dirty="0">
                <a:solidFill>
                  <a:srgbClr val="000000"/>
                </a:solidFill>
                <a:latin typeface="Raleway" panose="020B0604020202020204" charset="0"/>
                <a:sym typeface="Arial"/>
              </a:rPr>
              <a:t>UPDATE</a:t>
            </a:r>
          </a:p>
          <a:p>
            <a:pPr marL="285750" marR="0" lvl="0" indent="-285750" algn="l" rtl="0">
              <a:lnSpc>
                <a:spcPct val="100000"/>
              </a:lnSpc>
              <a:spcBef>
                <a:spcPts val="0"/>
              </a:spcBef>
              <a:spcAft>
                <a:spcPts val="0"/>
              </a:spcAft>
              <a:buClr>
                <a:srgbClr val="000000"/>
              </a:buClr>
              <a:buSzPct val="100000"/>
              <a:buFont typeface="Arial"/>
              <a:buChar char="•"/>
            </a:pPr>
            <a:r>
              <a:rPr lang="es-ES" sz="1600" u="none" strike="noStrike" cap="none" dirty="0">
                <a:solidFill>
                  <a:srgbClr val="000000"/>
                </a:solidFill>
                <a:latin typeface="Raleway" panose="020B0604020202020204" charset="0"/>
                <a:sym typeface="Arial"/>
              </a:rPr>
              <a:t>DELETE</a:t>
            </a:r>
          </a:p>
          <a:p>
            <a:pPr marL="285750" marR="0" lvl="0" indent="-285750" algn="l" rtl="0">
              <a:lnSpc>
                <a:spcPct val="100000"/>
              </a:lnSpc>
              <a:spcBef>
                <a:spcPts val="0"/>
              </a:spcBef>
              <a:spcAft>
                <a:spcPts val="0"/>
              </a:spcAft>
              <a:buClr>
                <a:srgbClr val="000000"/>
              </a:buClr>
              <a:buSzPct val="100000"/>
              <a:buFont typeface="Arial"/>
              <a:buChar char="•"/>
            </a:pPr>
            <a:r>
              <a:rPr lang="es-ES" sz="1600" u="none" strike="noStrike" cap="none" dirty="0">
                <a:solidFill>
                  <a:srgbClr val="000000"/>
                </a:solidFill>
                <a:latin typeface="Raleway" panose="020B0604020202020204" charset="0"/>
                <a:sym typeface="Arial"/>
              </a:rPr>
              <a:t>INSERT</a:t>
            </a:r>
          </a:p>
        </p:txBody>
      </p:sp>
      <p:sp>
        <p:nvSpPr>
          <p:cNvPr id="6" name="Shape 171">
            <a:extLst>
              <a:ext uri="{FF2B5EF4-FFF2-40B4-BE49-F238E27FC236}">
                <a16:creationId xmlns:a16="http://schemas.microsoft.com/office/drawing/2014/main" id="{BDFBFAA8-BDD9-4C59-848D-194238368447}"/>
              </a:ext>
            </a:extLst>
          </p:cNvPr>
          <p:cNvSpPr txBox="1"/>
          <p:nvPr/>
        </p:nvSpPr>
        <p:spPr>
          <a:xfrm>
            <a:off x="2989116" y="5215272"/>
            <a:ext cx="4894588" cy="792662"/>
          </a:xfrm>
          <a:prstGeom prst="rect">
            <a:avLst/>
          </a:prstGeom>
          <a:solidFill>
            <a:schemeClr val="accent5">
              <a:lumMod val="20000"/>
              <a:lumOff val="8000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 sz="1800" b="1" i="0" u="none" strike="noStrike" cap="none" dirty="0">
                <a:solidFill>
                  <a:schemeClr val="tx2">
                    <a:lumMod val="75000"/>
                  </a:schemeClr>
                </a:solidFill>
                <a:latin typeface="Arial"/>
                <a:ea typeface="Arial"/>
                <a:cs typeface="Arial"/>
                <a:sym typeface="Arial"/>
              </a:rPr>
              <a:t>HTTP – GET </a:t>
            </a:r>
            <a:r>
              <a:rPr lang="es-ES" sz="1800" b="0" i="0" u="none" strike="noStrike" cap="none" dirty="0">
                <a:solidFill>
                  <a:schemeClr val="tx2">
                    <a:lumMod val="75000"/>
                  </a:schemeClr>
                </a:solidFill>
                <a:latin typeface="Arial"/>
                <a:ea typeface="Arial"/>
                <a:cs typeface="Arial"/>
                <a:sym typeface="Arial"/>
              </a:rPr>
              <a:t>es el más utilizado en </a:t>
            </a:r>
            <a:r>
              <a:rPr lang="es-ES" sz="1800" b="0" i="0" u="none" strike="noStrike" cap="none" dirty="0" err="1">
                <a:solidFill>
                  <a:schemeClr val="tx2">
                    <a:lumMod val="75000"/>
                  </a:schemeClr>
                </a:solidFill>
                <a:latin typeface="Arial"/>
                <a:ea typeface="Arial"/>
                <a:cs typeface="Arial"/>
                <a:sym typeface="Arial"/>
              </a:rPr>
              <a:t>APIs</a:t>
            </a:r>
            <a:r>
              <a:rPr lang="es-ES" sz="1800" b="0" i="0" u="none" strike="noStrike" cap="none" dirty="0">
                <a:solidFill>
                  <a:schemeClr val="tx2">
                    <a:lumMod val="75000"/>
                  </a:schemeClr>
                </a:solidFill>
                <a:latin typeface="Arial"/>
                <a:ea typeface="Arial"/>
                <a:cs typeface="Arial"/>
                <a:sym typeface="Arial"/>
              </a:rPr>
              <a:t> web  </a:t>
            </a:r>
          </a:p>
        </p:txBody>
      </p:sp>
    </p:spTree>
    <p:extLst>
      <p:ext uri="{BB962C8B-B14F-4D97-AF65-F5344CB8AC3E}">
        <p14:creationId xmlns:p14="http://schemas.microsoft.com/office/powerpoint/2010/main" val="892221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Geoservicios</a:t>
            </a:r>
            <a:endParaRPr lang="es-ES" dirty="0"/>
          </a:p>
        </p:txBody>
      </p:sp>
      <p:sp>
        <p:nvSpPr>
          <p:cNvPr id="7" name="Shape 177">
            <a:extLst>
              <a:ext uri="{FF2B5EF4-FFF2-40B4-BE49-F238E27FC236}">
                <a16:creationId xmlns:a16="http://schemas.microsoft.com/office/drawing/2014/main" id="{71C33593-62A7-4A4C-A77D-80C2730F0F06}"/>
              </a:ext>
            </a:extLst>
          </p:cNvPr>
          <p:cNvSpPr/>
          <p:nvPr/>
        </p:nvSpPr>
        <p:spPr>
          <a:xfrm>
            <a:off x="187438" y="1110792"/>
            <a:ext cx="9034780" cy="338554"/>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rgbClr val="000000"/>
              </a:buClr>
              <a:buSzPct val="100000"/>
            </a:pPr>
            <a:r>
              <a:rPr lang="es-ES" sz="2400" b="1" strike="noStrike" cap="none" dirty="0">
                <a:solidFill>
                  <a:schemeClr val="tx2">
                    <a:lumMod val="75000"/>
                  </a:schemeClr>
                </a:solidFill>
                <a:latin typeface="Raleway" panose="020B0604020202020204" charset="0"/>
                <a:sym typeface="Arial"/>
              </a:rPr>
              <a:t>Tipos de Peticiones HTTP- GET</a:t>
            </a:r>
          </a:p>
        </p:txBody>
      </p:sp>
      <p:sp>
        <p:nvSpPr>
          <p:cNvPr id="8" name="Shape 178">
            <a:extLst>
              <a:ext uri="{FF2B5EF4-FFF2-40B4-BE49-F238E27FC236}">
                <a16:creationId xmlns:a16="http://schemas.microsoft.com/office/drawing/2014/main" id="{F26625B4-9573-441C-A054-96424CEBC9C9}"/>
              </a:ext>
            </a:extLst>
          </p:cNvPr>
          <p:cNvSpPr/>
          <p:nvPr/>
        </p:nvSpPr>
        <p:spPr>
          <a:xfrm>
            <a:off x="187438" y="2517150"/>
            <a:ext cx="8851899" cy="307777"/>
          </a:xfrm>
          <a:prstGeom prst="rect">
            <a:avLst/>
          </a:prstGeom>
          <a:solidFill>
            <a:schemeClr val="tx2">
              <a:lumMod val="20000"/>
              <a:lumOff val="80000"/>
            </a:schemeClr>
          </a:solidFill>
          <a:ln w="9525" cap="flat" cmpd="sng">
            <a:solidFill>
              <a:srgbClr val="F2F2F2"/>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 sz="1400" b="1" u="none" strike="noStrike" cap="none">
                <a:solidFill>
                  <a:schemeClr val="tx2">
                    <a:lumMod val="75000"/>
                  </a:schemeClr>
                </a:solidFill>
                <a:latin typeface="Raleway" panose="020B0604020202020204" charset="0"/>
                <a:sym typeface="Arial"/>
              </a:rPr>
              <a:t>http://midominio.com/servidor/enpoint?parametro1=valor1&amp;parametro2=valor=2</a:t>
            </a:r>
          </a:p>
        </p:txBody>
      </p:sp>
      <p:sp>
        <p:nvSpPr>
          <p:cNvPr id="9" name="Shape 179">
            <a:extLst>
              <a:ext uri="{FF2B5EF4-FFF2-40B4-BE49-F238E27FC236}">
                <a16:creationId xmlns:a16="http://schemas.microsoft.com/office/drawing/2014/main" id="{0A687D72-DC60-4502-974E-38D6AD230CE5}"/>
              </a:ext>
            </a:extLst>
          </p:cNvPr>
          <p:cNvSpPr/>
          <p:nvPr/>
        </p:nvSpPr>
        <p:spPr>
          <a:xfrm>
            <a:off x="187438" y="2017666"/>
            <a:ext cx="9034780" cy="338554"/>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rgbClr val="000000"/>
              </a:buClr>
              <a:buSzPct val="100000"/>
            </a:pPr>
            <a:r>
              <a:rPr lang="es-ES" sz="1600" b="1" u="sng" strike="noStrike" cap="none" dirty="0" err="1">
                <a:solidFill>
                  <a:schemeClr val="tx2">
                    <a:lumMod val="75000"/>
                  </a:schemeClr>
                </a:solidFill>
                <a:latin typeface="Raleway" panose="020B0604020202020204" charset="0"/>
                <a:sym typeface="Arial"/>
              </a:rPr>
              <a:t>KvP</a:t>
            </a:r>
            <a:r>
              <a:rPr lang="es-ES" sz="1600" b="1" u="sng" strike="noStrike" cap="none" dirty="0">
                <a:solidFill>
                  <a:schemeClr val="tx2">
                    <a:lumMod val="75000"/>
                  </a:schemeClr>
                </a:solidFill>
                <a:latin typeface="Raleway" panose="020B0604020202020204" charset="0"/>
                <a:sym typeface="Arial"/>
              </a:rPr>
              <a:t> : (Key </a:t>
            </a:r>
            <a:r>
              <a:rPr lang="es-ES" sz="1600" b="1" u="sng" strike="noStrike" cap="none" dirty="0" err="1">
                <a:solidFill>
                  <a:schemeClr val="tx2">
                    <a:lumMod val="75000"/>
                  </a:schemeClr>
                </a:solidFill>
                <a:latin typeface="Raleway" panose="020B0604020202020204" charset="0"/>
                <a:sym typeface="Arial"/>
              </a:rPr>
              <a:t>value</a:t>
            </a:r>
            <a:r>
              <a:rPr lang="es-ES" sz="1600" b="1" u="sng" strike="noStrike" cap="none" dirty="0">
                <a:solidFill>
                  <a:schemeClr val="tx2">
                    <a:lumMod val="75000"/>
                  </a:schemeClr>
                </a:solidFill>
                <a:latin typeface="Raleway" panose="020B0604020202020204" charset="0"/>
                <a:sym typeface="Arial"/>
              </a:rPr>
              <a:t> </a:t>
            </a:r>
            <a:r>
              <a:rPr lang="es-ES" sz="1600" b="1" u="sng" strike="noStrike" cap="none" dirty="0" err="1">
                <a:solidFill>
                  <a:schemeClr val="tx2">
                    <a:lumMod val="75000"/>
                  </a:schemeClr>
                </a:solidFill>
                <a:latin typeface="Raleway" panose="020B0604020202020204" charset="0"/>
                <a:sym typeface="Arial"/>
              </a:rPr>
              <a:t>Pair</a:t>
            </a:r>
            <a:r>
              <a:rPr lang="es-ES" sz="1600" b="1" u="sng" strike="noStrike" cap="none" dirty="0">
                <a:solidFill>
                  <a:schemeClr val="tx2">
                    <a:lumMod val="75000"/>
                  </a:schemeClr>
                </a:solidFill>
                <a:latin typeface="Raleway" panose="020B0604020202020204" charset="0"/>
                <a:sym typeface="Arial"/>
              </a:rPr>
              <a:t>) </a:t>
            </a:r>
            <a:r>
              <a:rPr lang="es-ES" sz="1600" u="sng" strike="noStrike" cap="none" dirty="0">
                <a:solidFill>
                  <a:schemeClr val="tx2">
                    <a:lumMod val="75000"/>
                  </a:schemeClr>
                </a:solidFill>
                <a:latin typeface="Raleway" panose="020B0604020202020204" charset="0"/>
                <a:sym typeface="Arial"/>
              </a:rPr>
              <a:t>Después ? Pasamos parámetro = valor y concatenamos con &amp;</a:t>
            </a:r>
          </a:p>
        </p:txBody>
      </p:sp>
      <p:sp>
        <p:nvSpPr>
          <p:cNvPr id="10" name="Shape 180">
            <a:extLst>
              <a:ext uri="{FF2B5EF4-FFF2-40B4-BE49-F238E27FC236}">
                <a16:creationId xmlns:a16="http://schemas.microsoft.com/office/drawing/2014/main" id="{A5EF30AA-7E54-45B0-8B7F-BA4410AC6CF2}"/>
              </a:ext>
            </a:extLst>
          </p:cNvPr>
          <p:cNvSpPr/>
          <p:nvPr/>
        </p:nvSpPr>
        <p:spPr>
          <a:xfrm>
            <a:off x="187438" y="3755400"/>
            <a:ext cx="8851899" cy="307777"/>
          </a:xfrm>
          <a:prstGeom prst="rect">
            <a:avLst/>
          </a:prstGeom>
          <a:solidFill>
            <a:schemeClr val="tx2">
              <a:lumMod val="20000"/>
              <a:lumOff val="80000"/>
            </a:schemeClr>
          </a:solidFill>
          <a:ln w="9525" cap="flat" cmpd="sng">
            <a:solidFill>
              <a:srgbClr val="F2F2F2"/>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 sz="1400" b="1" u="none" strike="noStrike" cap="none">
                <a:solidFill>
                  <a:schemeClr val="tx2">
                    <a:lumMod val="75000"/>
                  </a:schemeClr>
                </a:solidFill>
                <a:latin typeface="Raleway" panose="020B0604020202020204" charset="0"/>
                <a:sym typeface="Arial"/>
              </a:rPr>
              <a:t>http://midominio.com/servidor/recurso.json</a:t>
            </a:r>
          </a:p>
        </p:txBody>
      </p:sp>
      <p:sp>
        <p:nvSpPr>
          <p:cNvPr id="11" name="Shape 181">
            <a:extLst>
              <a:ext uri="{FF2B5EF4-FFF2-40B4-BE49-F238E27FC236}">
                <a16:creationId xmlns:a16="http://schemas.microsoft.com/office/drawing/2014/main" id="{871ACDFF-C269-4CAC-A049-AA442136E84D}"/>
              </a:ext>
            </a:extLst>
          </p:cNvPr>
          <p:cNvSpPr/>
          <p:nvPr/>
        </p:nvSpPr>
        <p:spPr>
          <a:xfrm>
            <a:off x="187438" y="3255916"/>
            <a:ext cx="9034780" cy="338554"/>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rgbClr val="000000"/>
              </a:buClr>
              <a:buSzPct val="100000"/>
            </a:pPr>
            <a:r>
              <a:rPr lang="es-ES" sz="1600" b="1" u="sng" strike="noStrike" cap="none" dirty="0" err="1">
                <a:solidFill>
                  <a:schemeClr val="tx2">
                    <a:lumMod val="75000"/>
                  </a:schemeClr>
                </a:solidFill>
                <a:latin typeface="Raleway" panose="020B0604020202020204" charset="0"/>
                <a:sym typeface="Arial"/>
              </a:rPr>
              <a:t>RESTful</a:t>
            </a:r>
            <a:r>
              <a:rPr lang="es-ES" sz="1600" u="sng" strike="noStrike" cap="none" dirty="0">
                <a:solidFill>
                  <a:schemeClr val="tx2">
                    <a:lumMod val="75000"/>
                  </a:schemeClr>
                </a:solidFill>
                <a:latin typeface="Raleway" panose="020B0604020202020204" charset="0"/>
                <a:sym typeface="Arial"/>
              </a:rPr>
              <a:t> : La URL define el recurso, dentro de una arquitectura REST</a:t>
            </a:r>
          </a:p>
        </p:txBody>
      </p:sp>
      <p:sp>
        <p:nvSpPr>
          <p:cNvPr id="12" name="Shape 182">
            <a:extLst>
              <a:ext uri="{FF2B5EF4-FFF2-40B4-BE49-F238E27FC236}">
                <a16:creationId xmlns:a16="http://schemas.microsoft.com/office/drawing/2014/main" id="{F29165CD-497D-42CD-AFAE-9BD024291AD7}"/>
              </a:ext>
            </a:extLst>
          </p:cNvPr>
          <p:cNvSpPr/>
          <p:nvPr/>
        </p:nvSpPr>
        <p:spPr>
          <a:xfrm>
            <a:off x="187438" y="5302799"/>
            <a:ext cx="8851899" cy="307777"/>
          </a:xfrm>
          <a:prstGeom prst="rect">
            <a:avLst/>
          </a:prstGeom>
          <a:solidFill>
            <a:schemeClr val="tx2">
              <a:lumMod val="20000"/>
              <a:lumOff val="80000"/>
            </a:schemeClr>
          </a:solidFill>
          <a:ln w="9525" cap="flat" cmpd="sng">
            <a:solidFill>
              <a:srgbClr val="F2F2F2"/>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 sz="1400" b="1" u="sng" strike="noStrike" cap="none" dirty="0">
                <a:solidFill>
                  <a:schemeClr val="tx2">
                    <a:lumMod val="75000"/>
                  </a:schemeClr>
                </a:solidFill>
                <a:latin typeface="Raleway" panose="020B0604020202020204" charset="0"/>
                <a:sym typeface="Arial"/>
                <a:hlinkClick r:id="rId2"/>
              </a:rPr>
              <a:t>http://midominio.com/servidor/recurso.json</a:t>
            </a:r>
            <a:r>
              <a:rPr lang="es-ES" sz="1400" b="1" u="none" strike="noStrike" cap="none" dirty="0">
                <a:solidFill>
                  <a:schemeClr val="tx2">
                    <a:lumMod val="75000"/>
                  </a:schemeClr>
                </a:solidFill>
                <a:latin typeface="Raleway" panose="020B0604020202020204" charset="0"/>
                <a:sym typeface="Arial"/>
              </a:rPr>
              <a:t>?parametro1=valor1</a:t>
            </a:r>
          </a:p>
        </p:txBody>
      </p:sp>
      <p:sp>
        <p:nvSpPr>
          <p:cNvPr id="13" name="Shape 183">
            <a:extLst>
              <a:ext uri="{FF2B5EF4-FFF2-40B4-BE49-F238E27FC236}">
                <a16:creationId xmlns:a16="http://schemas.microsoft.com/office/drawing/2014/main" id="{DF05544D-911F-409D-9DC9-39DDB8656033}"/>
              </a:ext>
            </a:extLst>
          </p:cNvPr>
          <p:cNvSpPr/>
          <p:nvPr/>
        </p:nvSpPr>
        <p:spPr>
          <a:xfrm>
            <a:off x="187438" y="4585605"/>
            <a:ext cx="9034780" cy="338554"/>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rgbClr val="000000"/>
              </a:buClr>
              <a:buSzPct val="100000"/>
            </a:pPr>
            <a:r>
              <a:rPr lang="es-ES" sz="1600" b="1" u="sng" strike="noStrike" cap="none" dirty="0" err="1">
                <a:solidFill>
                  <a:schemeClr val="tx2">
                    <a:lumMod val="75000"/>
                  </a:schemeClr>
                </a:solidFill>
                <a:latin typeface="Raleway" panose="020B0604020202020204" charset="0"/>
                <a:sym typeface="Arial"/>
              </a:rPr>
              <a:t>RESTful</a:t>
            </a:r>
            <a:r>
              <a:rPr lang="es-ES" sz="1600" b="1" u="sng" strike="noStrike" cap="none" dirty="0">
                <a:solidFill>
                  <a:schemeClr val="tx2">
                    <a:lumMod val="75000"/>
                  </a:schemeClr>
                </a:solidFill>
                <a:latin typeface="Raleway" panose="020B0604020202020204" charset="0"/>
                <a:sym typeface="Arial"/>
              </a:rPr>
              <a:t> and </a:t>
            </a:r>
            <a:r>
              <a:rPr lang="es-ES" sz="1600" b="1" u="sng" strike="noStrike" cap="none" dirty="0" err="1">
                <a:solidFill>
                  <a:schemeClr val="tx2">
                    <a:lumMod val="75000"/>
                  </a:schemeClr>
                </a:solidFill>
                <a:latin typeface="Raleway" panose="020B0604020202020204" charset="0"/>
                <a:sym typeface="Arial"/>
              </a:rPr>
              <a:t>KvP</a:t>
            </a:r>
            <a:r>
              <a:rPr lang="es-ES" sz="1600" b="1" u="sng" strike="noStrike" cap="none" dirty="0">
                <a:solidFill>
                  <a:schemeClr val="tx2">
                    <a:lumMod val="75000"/>
                  </a:schemeClr>
                </a:solidFill>
                <a:latin typeface="Raleway" panose="020B0604020202020204" charset="0"/>
                <a:sym typeface="Arial"/>
              </a:rPr>
              <a:t> </a:t>
            </a:r>
            <a:r>
              <a:rPr lang="es-ES" sz="1600" u="sng" strike="noStrike" cap="none" dirty="0">
                <a:solidFill>
                  <a:schemeClr val="tx2">
                    <a:lumMod val="75000"/>
                  </a:schemeClr>
                </a:solidFill>
                <a:latin typeface="Raleway" panose="020B0604020202020204" charset="0"/>
                <a:sym typeface="Arial"/>
              </a:rPr>
              <a:t>: La URL define el recurso, pero podemos filtrar recurso con parámetros</a:t>
            </a:r>
          </a:p>
        </p:txBody>
      </p:sp>
      <p:sp>
        <p:nvSpPr>
          <p:cNvPr id="14" name="Shape 184">
            <a:extLst>
              <a:ext uri="{FF2B5EF4-FFF2-40B4-BE49-F238E27FC236}">
                <a16:creationId xmlns:a16="http://schemas.microsoft.com/office/drawing/2014/main" id="{D7F26785-70F1-4782-AD28-C1233684FA7A}"/>
              </a:ext>
            </a:extLst>
          </p:cNvPr>
          <p:cNvSpPr/>
          <p:nvPr/>
        </p:nvSpPr>
        <p:spPr>
          <a:xfrm>
            <a:off x="2272778" y="5624628"/>
            <a:ext cx="1748790" cy="1360170"/>
          </a:xfrm>
          <a:prstGeom prst="upArrowCallout">
            <a:avLst>
              <a:gd name="adj1" fmla="val 25000"/>
              <a:gd name="adj2" fmla="val 25000"/>
              <a:gd name="adj3" fmla="val 25000"/>
              <a:gd name="adj4" fmla="val 64977"/>
            </a:avLst>
          </a:prstGeom>
          <a:solidFill>
            <a:srgbClr val="E3E8EA"/>
          </a:solidFill>
          <a:ln w="25400" cap="flat" cmpd="sng">
            <a:solidFill>
              <a:schemeClr val="accent5">
                <a:lumMod val="75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7F7F7F"/>
              </a:buClr>
              <a:buSzPct val="25000"/>
              <a:buFont typeface="Arial"/>
              <a:buNone/>
            </a:pPr>
            <a:r>
              <a:rPr lang="es-ES" sz="1200" b="0" i="0" u="none" strike="noStrike" cap="none">
                <a:solidFill>
                  <a:schemeClr val="tx2">
                    <a:lumMod val="75000"/>
                  </a:schemeClr>
                </a:solidFill>
                <a:latin typeface="Arial"/>
                <a:ea typeface="Arial"/>
                <a:cs typeface="Arial"/>
                <a:sym typeface="Arial"/>
              </a:rPr>
              <a:t>Utilizada en APIs Opendata</a:t>
            </a:r>
          </a:p>
        </p:txBody>
      </p:sp>
    </p:spTree>
    <p:extLst>
      <p:ext uri="{BB962C8B-B14F-4D97-AF65-F5344CB8AC3E}">
        <p14:creationId xmlns:p14="http://schemas.microsoft.com/office/powerpoint/2010/main" val="137974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Geoservicios</a:t>
            </a:r>
            <a:endParaRPr lang="es-ES" dirty="0"/>
          </a:p>
        </p:txBody>
      </p:sp>
      <p:pic>
        <p:nvPicPr>
          <p:cNvPr id="7" name="Shape 157">
            <a:extLst>
              <a:ext uri="{FF2B5EF4-FFF2-40B4-BE49-F238E27FC236}">
                <a16:creationId xmlns:a16="http://schemas.microsoft.com/office/drawing/2014/main" id="{B31F3F00-2B58-4EAC-A275-3443679E247D}"/>
              </a:ext>
            </a:extLst>
          </p:cNvPr>
          <p:cNvPicPr preferRelativeResize="0"/>
          <p:nvPr/>
        </p:nvPicPr>
        <p:blipFill rotWithShape="1">
          <a:blip r:embed="rId2">
            <a:alphaModFix/>
          </a:blip>
          <a:srcRect/>
          <a:stretch/>
        </p:blipFill>
        <p:spPr>
          <a:xfrm>
            <a:off x="1563953" y="3392783"/>
            <a:ext cx="3892636" cy="2418190"/>
          </a:xfrm>
          <a:prstGeom prst="rect">
            <a:avLst/>
          </a:prstGeom>
          <a:noFill/>
          <a:ln>
            <a:noFill/>
          </a:ln>
        </p:spPr>
      </p:pic>
      <p:sp>
        <p:nvSpPr>
          <p:cNvPr id="8" name="Shape 84">
            <a:extLst>
              <a:ext uri="{FF2B5EF4-FFF2-40B4-BE49-F238E27FC236}">
                <a16:creationId xmlns:a16="http://schemas.microsoft.com/office/drawing/2014/main" id="{A7AEEF53-7A8F-472B-83E9-A9653600758D}"/>
              </a:ext>
            </a:extLst>
          </p:cNvPr>
          <p:cNvSpPr txBox="1"/>
          <p:nvPr/>
        </p:nvSpPr>
        <p:spPr>
          <a:xfrm>
            <a:off x="1076661" y="1632344"/>
            <a:ext cx="6672408" cy="2493299"/>
          </a:xfrm>
          <a:prstGeom prst="rect">
            <a:avLst/>
          </a:prstGeom>
          <a:noFill/>
          <a:ln>
            <a:noFill/>
          </a:ln>
        </p:spPr>
        <p:txBody>
          <a:bodyPr lIns="91400" tIns="91400" rIns="91400" bIns="91400" anchor="t" anchorCtr="0">
            <a:noAutofit/>
          </a:bodyPr>
          <a:lstStyle/>
          <a:p>
            <a:pPr marL="0" marR="0" lvl="0" indent="0" algn="l" rtl="0">
              <a:lnSpc>
                <a:spcPct val="100000"/>
              </a:lnSpc>
              <a:spcBef>
                <a:spcPts val="0"/>
              </a:spcBef>
              <a:spcAft>
                <a:spcPts val="0"/>
              </a:spcAft>
              <a:buClr>
                <a:schemeClr val="dk1"/>
              </a:buClr>
              <a:buSzPct val="25000"/>
              <a:buFont typeface="Raleway"/>
              <a:buNone/>
            </a:pPr>
            <a:r>
              <a:rPr lang="es-ES" sz="3800" b="1" dirty="0">
                <a:solidFill>
                  <a:schemeClr val="dk2"/>
                </a:solidFill>
                <a:latin typeface="Raleway"/>
                <a:ea typeface="Raleway"/>
                <a:cs typeface="Raleway"/>
                <a:sym typeface="Raleway"/>
              </a:rPr>
              <a:t>Visitamos</a:t>
            </a:r>
            <a:endParaRPr lang="es-ES" sz="3800" b="1" i="0" u="none" strike="noStrike" cap="none" dirty="0">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Font typeface="Arial"/>
              <a:buNone/>
            </a:pPr>
            <a:endParaRPr lang="es-ES" sz="2300" b="1" i="0" u="none" strike="noStrike" cap="none" dirty="0">
              <a:solidFill>
                <a:schemeClr val="dk2"/>
              </a:solidFill>
              <a:latin typeface="Raleway"/>
              <a:ea typeface="Raleway"/>
              <a:cs typeface="Raleway"/>
              <a:sym typeface="Raleway"/>
            </a:endParaRPr>
          </a:p>
          <a:p>
            <a:pPr lvl="0" algn="just">
              <a:buClr>
                <a:srgbClr val="000000"/>
              </a:buClr>
              <a:buSzPct val="25000"/>
            </a:pPr>
            <a:r>
              <a:rPr lang="es-ES" sz="2400" u="sng" dirty="0">
                <a:solidFill>
                  <a:schemeClr val="hlink"/>
                </a:solidFill>
                <a:latin typeface="Nirmala UI" panose="020B0502040204020203" pitchFamily="34" charset="0"/>
                <a:ea typeface="Times New Roman"/>
                <a:cs typeface="Nirmala UI" panose="020B0502040204020203" pitchFamily="34" charset="0"/>
                <a:sym typeface="Times New Roman"/>
                <a:hlinkClick r:id="rId3"/>
              </a:rPr>
              <a:t>https://www.</a:t>
            </a:r>
            <a:r>
              <a:rPr lang="es-ES" sz="2400" u="sng" dirty="0">
                <a:solidFill>
                  <a:schemeClr val="hlink"/>
                </a:solidFill>
                <a:latin typeface="Nirmala UI" panose="020B0502040204020203" pitchFamily="34" charset="0"/>
                <a:cs typeface="Nirmala UI" panose="020B0502040204020203" pitchFamily="34" charset="0"/>
                <a:sym typeface="Times New Roman"/>
                <a:hlinkClick r:id="rId3"/>
              </a:rPr>
              <a:t>programmableweb</a:t>
            </a:r>
            <a:r>
              <a:rPr lang="es-ES" sz="2400" u="sng" dirty="0">
                <a:solidFill>
                  <a:schemeClr val="hlink"/>
                </a:solidFill>
                <a:latin typeface="Nirmala UI" panose="020B0502040204020203" pitchFamily="34" charset="0"/>
                <a:ea typeface="Times New Roman"/>
                <a:cs typeface="Nirmala UI" panose="020B0502040204020203" pitchFamily="34" charset="0"/>
                <a:sym typeface="Times New Roman"/>
                <a:hlinkClick r:id="rId3"/>
              </a:rPr>
              <a:t>.com</a:t>
            </a:r>
          </a:p>
          <a:p>
            <a:pPr marL="0" marR="0" lvl="0" indent="0" algn="l" rtl="0">
              <a:lnSpc>
                <a:spcPct val="100000"/>
              </a:lnSpc>
              <a:spcBef>
                <a:spcPts val="0"/>
              </a:spcBef>
              <a:spcAft>
                <a:spcPts val="0"/>
              </a:spcAft>
              <a:buClr>
                <a:schemeClr val="dk1"/>
              </a:buClr>
              <a:buFont typeface="Arial"/>
              <a:buNone/>
            </a:pPr>
            <a:endParaRPr lang="es-ES" sz="2300" b="1" i="0" u="none" strike="noStrike" cap="none" dirty="0">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Font typeface="Arial"/>
              <a:buNone/>
            </a:pPr>
            <a:endParaRPr lang="es-ES" sz="2300" b="1" i="0" u="none" strike="noStrike" cap="none" dirty="0">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Font typeface="Arial"/>
              <a:buNone/>
            </a:pPr>
            <a:endParaRPr lang="es-ES" sz="2300" b="1" i="0" u="none" strike="noStrike" cap="none" dirty="0">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Font typeface="Arial"/>
              <a:buNone/>
            </a:pPr>
            <a:endParaRPr lang="es-ES" sz="2300" b="1" i="0" u="none" strike="noStrike" cap="none" dirty="0">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Font typeface="Arial"/>
              <a:buNone/>
            </a:pPr>
            <a:endParaRPr lang="es-ES" sz="2300" b="1" i="0" u="none" strike="noStrike" cap="none" dirty="0">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Font typeface="Arial"/>
              <a:buNone/>
            </a:pPr>
            <a:endParaRPr lang="es-ES" sz="2300" b="1" i="0" u="none" strike="noStrike" cap="none" dirty="0">
              <a:solidFill>
                <a:schemeClr val="dk2"/>
              </a:solidFill>
              <a:latin typeface="Raleway"/>
              <a:ea typeface="Raleway"/>
              <a:cs typeface="Raleway"/>
              <a:sym typeface="Raleway"/>
            </a:endParaRPr>
          </a:p>
        </p:txBody>
      </p:sp>
    </p:spTree>
    <p:extLst>
      <p:ext uri="{BB962C8B-B14F-4D97-AF65-F5344CB8AC3E}">
        <p14:creationId xmlns:p14="http://schemas.microsoft.com/office/powerpoint/2010/main" val="220757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err="1"/>
              <a:t>Geoservicios</a:t>
            </a:r>
            <a:r>
              <a:rPr lang="es-ES" dirty="0"/>
              <a:t> arquitectura</a:t>
            </a:r>
          </a:p>
        </p:txBody>
      </p:sp>
      <p:pic>
        <p:nvPicPr>
          <p:cNvPr id="5" name="Picture 2">
            <a:extLst>
              <a:ext uri="{FF2B5EF4-FFF2-40B4-BE49-F238E27FC236}">
                <a16:creationId xmlns:a16="http://schemas.microsoft.com/office/drawing/2014/main" id="{ECC828AF-3DE8-4DDE-93C8-4BC2B159C9F7}"/>
              </a:ext>
            </a:extLst>
          </p:cNvPr>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8640" y="4400376"/>
            <a:ext cx="2232248" cy="684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6B706023-507D-478F-89FB-02D567CCEA44}"/>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72000" y="2556342"/>
            <a:ext cx="1579240" cy="157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A9B6C39D-7140-4CCB-8473-BDF0CF0AC44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4128" y="2703690"/>
            <a:ext cx="1152128" cy="162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a:extLst>
              <a:ext uri="{FF2B5EF4-FFF2-40B4-BE49-F238E27FC236}">
                <a16:creationId xmlns:a16="http://schemas.microsoft.com/office/drawing/2014/main" id="{0F43539F-596A-45EB-8765-2A723E40CB22}"/>
              </a:ext>
            </a:extLst>
          </p:cNvPr>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261386" y="1198637"/>
            <a:ext cx="1122408" cy="112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a:extLst>
              <a:ext uri="{FF2B5EF4-FFF2-40B4-BE49-F238E27FC236}">
                <a16:creationId xmlns:a16="http://schemas.microsoft.com/office/drawing/2014/main" id="{B8592B31-B467-42BA-BBC3-D682970BC6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1993" y="4608364"/>
            <a:ext cx="1414463"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a16="http://schemas.microsoft.com/office/drawing/2014/main" id="{6812EFC0-7C2A-4660-A434-C5203F9A3486}"/>
              </a:ext>
            </a:extLst>
          </p:cNvPr>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353814" y="1507496"/>
            <a:ext cx="576064"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a:extLst>
              <a:ext uri="{FF2B5EF4-FFF2-40B4-BE49-F238E27FC236}">
                <a16:creationId xmlns:a16="http://schemas.microsoft.com/office/drawing/2014/main" id="{FD1915F1-7CE7-49B6-BA74-8ECCF2E5590C}"/>
              </a:ext>
            </a:extLst>
          </p:cNvPr>
          <p:cNvPicPr>
            <a:picLocks noChangeAspect="1" noChangeArrowheads="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353814" y="956113"/>
            <a:ext cx="551383" cy="55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0">
            <a:extLst>
              <a:ext uri="{FF2B5EF4-FFF2-40B4-BE49-F238E27FC236}">
                <a16:creationId xmlns:a16="http://schemas.microsoft.com/office/drawing/2014/main" id="{F7CE8085-CB99-4216-AC0A-CFDEB76A0914}"/>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7263" y="2830916"/>
            <a:ext cx="1123921" cy="84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51B3F3DF-F71F-4B03-A43A-7D388D48DA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3828" y="2607014"/>
            <a:ext cx="3228051" cy="1793362"/>
          </a:xfrm>
          <a:prstGeom prst="rect">
            <a:avLst/>
          </a:prstGeom>
        </p:spPr>
      </p:pic>
      <p:cxnSp>
        <p:nvCxnSpPr>
          <p:cNvPr id="14" name="Straight Connector 13">
            <a:extLst>
              <a:ext uri="{FF2B5EF4-FFF2-40B4-BE49-F238E27FC236}">
                <a16:creationId xmlns:a16="http://schemas.microsoft.com/office/drawing/2014/main" id="{67A867B2-DD4D-4748-B2C3-F6CAC31E741E}"/>
              </a:ext>
            </a:extLst>
          </p:cNvPr>
          <p:cNvCxnSpPr>
            <a:cxnSpLocks/>
          </p:cNvCxnSpPr>
          <p:nvPr/>
        </p:nvCxnSpPr>
        <p:spPr>
          <a:xfrm>
            <a:off x="4133192" y="969601"/>
            <a:ext cx="42764" cy="56277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5">
            <a:extLst>
              <a:ext uri="{FF2B5EF4-FFF2-40B4-BE49-F238E27FC236}">
                <a16:creationId xmlns:a16="http://schemas.microsoft.com/office/drawing/2014/main" id="{BF450E6E-A476-422C-86C1-D786C07F435D}"/>
              </a:ext>
            </a:extLst>
          </p:cNvPr>
          <p:cNvSpPr txBox="1"/>
          <p:nvPr/>
        </p:nvSpPr>
        <p:spPr>
          <a:xfrm>
            <a:off x="1071058" y="1084094"/>
            <a:ext cx="1949573" cy="369332"/>
          </a:xfrm>
          <a:prstGeom prst="rect">
            <a:avLst/>
          </a:prstGeom>
          <a:noFill/>
        </p:spPr>
        <p:txBody>
          <a:bodyPr wrap="none" rtlCol="0">
            <a:spAutoFit/>
          </a:bodyPr>
          <a:lstStyle/>
          <a:p>
            <a:r>
              <a:rPr lang="es-ES_tradnl" b="1" dirty="0">
                <a:solidFill>
                  <a:srgbClr val="FF0000"/>
                </a:solidFill>
                <a:latin typeface="Tahoma" panose="020B0604030504040204" pitchFamily="34" charset="0"/>
                <a:ea typeface="Tahoma" panose="020B0604030504040204" pitchFamily="34" charset="0"/>
                <a:cs typeface="Tahoma" panose="020B0604030504040204" pitchFamily="34" charset="0"/>
              </a:rPr>
              <a:t>Entorno cliente</a:t>
            </a:r>
          </a:p>
        </p:txBody>
      </p:sp>
      <p:sp>
        <p:nvSpPr>
          <p:cNvPr id="16" name="TextBox 17">
            <a:extLst>
              <a:ext uri="{FF2B5EF4-FFF2-40B4-BE49-F238E27FC236}">
                <a16:creationId xmlns:a16="http://schemas.microsoft.com/office/drawing/2014/main" id="{38708CF0-DBA4-446F-BFDA-982C7CA0ACCA}"/>
              </a:ext>
            </a:extLst>
          </p:cNvPr>
          <p:cNvSpPr txBox="1"/>
          <p:nvPr/>
        </p:nvSpPr>
        <p:spPr>
          <a:xfrm>
            <a:off x="5459180" y="1054333"/>
            <a:ext cx="2143536" cy="369332"/>
          </a:xfrm>
          <a:prstGeom prst="rect">
            <a:avLst/>
          </a:prstGeom>
          <a:noFill/>
        </p:spPr>
        <p:txBody>
          <a:bodyPr wrap="none" rtlCol="0">
            <a:spAutoFit/>
          </a:bodyPr>
          <a:lstStyle/>
          <a:p>
            <a:r>
              <a:rPr lang="es-ES_tradnl" b="1" dirty="0">
                <a:solidFill>
                  <a:srgbClr val="FF0000"/>
                </a:solidFill>
                <a:latin typeface="Tahoma" panose="020B0604030504040204" pitchFamily="34" charset="0"/>
                <a:ea typeface="Tahoma" panose="020B0604030504040204" pitchFamily="34" charset="0"/>
                <a:cs typeface="Tahoma" panose="020B0604030504040204" pitchFamily="34" charset="0"/>
              </a:rPr>
              <a:t>Entorno Servidor</a:t>
            </a:r>
          </a:p>
        </p:txBody>
      </p:sp>
      <p:pic>
        <p:nvPicPr>
          <p:cNvPr id="17" name="Picture 4" descr="http://2.bp.blogspot.com/-romjuisUc4I/VKqjBNu_RiI/AAAAAAAABCU/8XqpforhOAo/s1600/Linux-Ajustar-el-numero-de-conexiones-simultaneas-en-Apache-sysadmit-01.png">
            <a:extLst>
              <a:ext uri="{FF2B5EF4-FFF2-40B4-BE49-F238E27FC236}">
                <a16:creationId xmlns:a16="http://schemas.microsoft.com/office/drawing/2014/main" id="{97B897FE-B866-476D-97E3-BEE72A65D2E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11593" y="1988840"/>
            <a:ext cx="927227" cy="75811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8">
            <a:extLst>
              <a:ext uri="{FF2B5EF4-FFF2-40B4-BE49-F238E27FC236}">
                <a16:creationId xmlns:a16="http://schemas.microsoft.com/office/drawing/2014/main" id="{AD1E7F9C-FD7E-4E47-A304-F1C12D44CE94}"/>
              </a:ext>
            </a:extLst>
          </p:cNvPr>
          <p:cNvCxnSpPr>
            <a:endCxn id="6" idx="1"/>
          </p:cNvCxnSpPr>
          <p:nvPr/>
        </p:nvCxnSpPr>
        <p:spPr>
          <a:xfrm>
            <a:off x="3491879" y="3345962"/>
            <a:ext cx="1080121" cy="0"/>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9">
            <a:extLst>
              <a:ext uri="{FF2B5EF4-FFF2-40B4-BE49-F238E27FC236}">
                <a16:creationId xmlns:a16="http://schemas.microsoft.com/office/drawing/2014/main" id="{E325DBAA-2F5D-4DD5-A642-BF5531FB21D9}"/>
              </a:ext>
            </a:extLst>
          </p:cNvPr>
          <p:cNvSpPr txBox="1"/>
          <p:nvPr/>
        </p:nvSpPr>
        <p:spPr>
          <a:xfrm>
            <a:off x="3622499" y="2830917"/>
            <a:ext cx="818879" cy="369332"/>
          </a:xfrm>
          <a:prstGeom prst="rect">
            <a:avLst/>
          </a:prstGeom>
          <a:noFill/>
        </p:spPr>
        <p:txBody>
          <a:bodyPr wrap="none" rtlCol="0">
            <a:spAutoFit/>
          </a:bodyPr>
          <a:lstStyle/>
          <a:p>
            <a:r>
              <a:rPr lang="es-ES_tradnl" dirty="0">
                <a:solidFill>
                  <a:srgbClr val="002060"/>
                </a:solidFill>
              </a:rPr>
              <a:t>http://</a:t>
            </a:r>
          </a:p>
        </p:txBody>
      </p:sp>
      <p:pic>
        <p:nvPicPr>
          <p:cNvPr id="20" name="Picture 6" descr="http://leafletjs.com/docs/images/logo.png">
            <a:extLst>
              <a:ext uri="{FF2B5EF4-FFF2-40B4-BE49-F238E27FC236}">
                <a16:creationId xmlns:a16="http://schemas.microsoft.com/office/drawing/2014/main" id="{E193DB1E-FF0A-4176-AD6F-94663A39ED9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11437" y="2176763"/>
            <a:ext cx="1432372" cy="37957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45E2B243-C8BC-4E06-86A8-E64D6859FCC5}"/>
              </a:ext>
            </a:extLst>
          </p:cNvPr>
          <p:cNvSpPr txBox="1"/>
          <p:nvPr/>
        </p:nvSpPr>
        <p:spPr>
          <a:xfrm>
            <a:off x="1259631" y="5548926"/>
            <a:ext cx="981872" cy="73866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JavaScript</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CSS</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HTML</a:t>
            </a:r>
          </a:p>
        </p:txBody>
      </p:sp>
      <p:cxnSp>
        <p:nvCxnSpPr>
          <p:cNvPr id="22" name="Straight Arrow Connector 24">
            <a:extLst>
              <a:ext uri="{FF2B5EF4-FFF2-40B4-BE49-F238E27FC236}">
                <a16:creationId xmlns:a16="http://schemas.microsoft.com/office/drawing/2014/main" id="{80A82431-D824-468F-AEF1-62787648D3BD}"/>
              </a:ext>
            </a:extLst>
          </p:cNvPr>
          <p:cNvCxnSpPr/>
          <p:nvPr/>
        </p:nvCxnSpPr>
        <p:spPr>
          <a:xfrm flipV="1">
            <a:off x="3045699" y="979155"/>
            <a:ext cx="1196621" cy="1724535"/>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6">
            <a:extLst>
              <a:ext uri="{FF2B5EF4-FFF2-40B4-BE49-F238E27FC236}">
                <a16:creationId xmlns:a16="http://schemas.microsoft.com/office/drawing/2014/main" id="{770CA8F9-658D-448D-99FD-6EF008C955A4}"/>
              </a:ext>
            </a:extLst>
          </p:cNvPr>
          <p:cNvCxnSpPr/>
          <p:nvPr/>
        </p:nvCxnSpPr>
        <p:spPr>
          <a:xfrm flipV="1">
            <a:off x="6530948" y="1988840"/>
            <a:ext cx="849364" cy="995823"/>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8">
            <a:extLst>
              <a:ext uri="{FF2B5EF4-FFF2-40B4-BE49-F238E27FC236}">
                <a16:creationId xmlns:a16="http://schemas.microsoft.com/office/drawing/2014/main" id="{86613842-8F6E-4E7F-A046-835A70E3A1EF}"/>
              </a:ext>
            </a:extLst>
          </p:cNvPr>
          <p:cNvCxnSpPr/>
          <p:nvPr/>
        </p:nvCxnSpPr>
        <p:spPr>
          <a:xfrm flipV="1">
            <a:off x="6683348" y="3200249"/>
            <a:ext cx="849364" cy="5213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31">
            <a:extLst>
              <a:ext uri="{FF2B5EF4-FFF2-40B4-BE49-F238E27FC236}">
                <a16:creationId xmlns:a16="http://schemas.microsoft.com/office/drawing/2014/main" id="{29724F50-71CE-4C30-8D00-977348EF29B5}"/>
              </a:ext>
            </a:extLst>
          </p:cNvPr>
          <p:cNvCxnSpPr/>
          <p:nvPr/>
        </p:nvCxnSpPr>
        <p:spPr>
          <a:xfrm>
            <a:off x="6683348" y="3503695"/>
            <a:ext cx="849364" cy="896681"/>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34">
            <a:extLst>
              <a:ext uri="{FF2B5EF4-FFF2-40B4-BE49-F238E27FC236}">
                <a16:creationId xmlns:a16="http://schemas.microsoft.com/office/drawing/2014/main" id="{C0320DF3-EC0D-4809-A780-8EC00B717320}"/>
              </a:ext>
            </a:extLst>
          </p:cNvPr>
          <p:cNvSpPr txBox="1"/>
          <p:nvPr/>
        </p:nvSpPr>
        <p:spPr>
          <a:xfrm>
            <a:off x="5010809" y="4608364"/>
            <a:ext cx="1531701" cy="160043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Python</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Java</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JavaScript(</a:t>
            </a:r>
            <a:r>
              <a:rPr lang="es-ES_tradnl" sz="1400" dirty="0" err="1">
                <a:solidFill>
                  <a:srgbClr val="002060"/>
                </a:solidFill>
                <a:latin typeface="Tahoma" panose="020B0604030504040204" pitchFamily="34" charset="0"/>
                <a:ea typeface="Tahoma" panose="020B0604030504040204" pitchFamily="34" charset="0"/>
                <a:cs typeface="Tahoma" panose="020B0604030504040204" pitchFamily="34" charset="0"/>
              </a:rPr>
              <a:t>Node</a:t>
            </a:r>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SQL</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PHP</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ASPX</a:t>
            </a:r>
          </a:p>
          <a:p>
            <a:r>
              <a:rPr lang="es-ES_tradnl" sz="1400"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49418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par>
                                <p:cTn id="68" presetID="10"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par>
                                <p:cTn id="84" presetID="10"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500"/>
                                        <p:tgtEl>
                                          <p:spTgt spid="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1"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OpenData</a:t>
            </a:r>
            <a:endParaRPr lang="es-ES" dirty="0"/>
          </a:p>
        </p:txBody>
      </p:sp>
      <p:sp>
        <p:nvSpPr>
          <p:cNvPr id="3" name="TextBox 2"/>
          <p:cNvSpPr txBox="1"/>
          <p:nvPr/>
        </p:nvSpPr>
        <p:spPr>
          <a:xfrm>
            <a:off x="350378" y="1469875"/>
            <a:ext cx="8485973" cy="1938992"/>
          </a:xfrm>
          <a:prstGeom prst="rect">
            <a:avLst/>
          </a:prstGeom>
          <a:solidFill>
            <a:schemeClr val="tx2">
              <a:lumMod val="20000"/>
              <a:lumOff val="80000"/>
            </a:schemeClr>
          </a:solidFill>
        </p:spPr>
        <p:txBody>
          <a:bodyPr wrap="square" rtlCol="0">
            <a:spAutoFit/>
          </a:bodyPr>
          <a:lstStyle/>
          <a:p>
            <a:r>
              <a:rPr lang="es-ES_tradnl" sz="2400" dirty="0"/>
              <a:t>Muchos servicios y/o información relativa a Smart City, son expuestos  cómo </a:t>
            </a:r>
            <a:r>
              <a:rPr lang="es-ES_tradnl" sz="2400" dirty="0" err="1"/>
              <a:t>OpenData</a:t>
            </a:r>
            <a:r>
              <a:rPr lang="es-ES_tradnl" sz="2400" dirty="0"/>
              <a:t>  (Datos Abiertos) en portales de administraciones públicas.</a:t>
            </a:r>
          </a:p>
          <a:p>
            <a:r>
              <a:rPr lang="es-ES_tradnl" sz="2400" dirty="0"/>
              <a:t>Son las llamada “Plataformas “ para la publicación y gestión de </a:t>
            </a:r>
            <a:r>
              <a:rPr lang="es-ES_tradnl" sz="2400" dirty="0" err="1"/>
              <a:t>OpenData</a:t>
            </a:r>
            <a:endParaRPr lang="es-ES_tradnl" sz="2400" dirty="0"/>
          </a:p>
        </p:txBody>
      </p:sp>
    </p:spTree>
    <p:extLst>
      <p:ext uri="{BB962C8B-B14F-4D97-AF65-F5344CB8AC3E}">
        <p14:creationId xmlns:p14="http://schemas.microsoft.com/office/powerpoint/2010/main" val="221991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OpenData</a:t>
            </a:r>
            <a:endParaRPr lang="es-ES" dirty="0"/>
          </a:p>
        </p:txBody>
      </p:sp>
      <p:sp>
        <p:nvSpPr>
          <p:cNvPr id="4" name="Shape 252"/>
          <p:cNvSpPr/>
          <p:nvPr/>
        </p:nvSpPr>
        <p:spPr>
          <a:xfrm>
            <a:off x="6300233" y="523030"/>
            <a:ext cx="2201781" cy="369332"/>
          </a:xfrm>
          <a:prstGeom prst="rect">
            <a:avLst/>
          </a:prstGeom>
          <a:noFill/>
          <a:ln>
            <a:noFill/>
          </a:ln>
        </p:spPr>
        <p:txBody>
          <a:bodyPr lIns="91425" tIns="45700" rIns="91425" bIns="45700" anchor="t" anchorCtr="0">
            <a:noAutofit/>
          </a:bodyPr>
          <a:lstStyle/>
          <a:p>
            <a:pPr>
              <a:buClr>
                <a:srgbClr val="000000"/>
              </a:buClr>
              <a:buSzPct val="100000"/>
            </a:pPr>
            <a:r>
              <a:rPr lang="es-ES" sz="2800" b="1" dirty="0">
                <a:solidFill>
                  <a:srgbClr val="00B0F0"/>
                </a:solidFill>
                <a:latin typeface="Raleway" panose="020B0604020202020204" charset="0"/>
              </a:rPr>
              <a:t>Contexto</a:t>
            </a:r>
          </a:p>
        </p:txBody>
      </p:sp>
      <p:pic>
        <p:nvPicPr>
          <p:cNvPr id="5" name="Shape 253"/>
          <p:cNvPicPr preferRelativeResize="0"/>
          <p:nvPr/>
        </p:nvPicPr>
        <p:blipFill rotWithShape="1">
          <a:blip r:embed="rId2">
            <a:alphaModFix/>
          </a:blip>
          <a:srcRect/>
          <a:stretch/>
        </p:blipFill>
        <p:spPr>
          <a:xfrm>
            <a:off x="155806" y="981292"/>
            <a:ext cx="8846062" cy="5206434"/>
          </a:xfrm>
          <a:prstGeom prst="rect">
            <a:avLst/>
          </a:prstGeom>
          <a:noFill/>
          <a:ln>
            <a:noFill/>
          </a:ln>
        </p:spPr>
      </p:pic>
    </p:spTree>
    <p:extLst>
      <p:ext uri="{BB962C8B-B14F-4D97-AF65-F5344CB8AC3E}">
        <p14:creationId xmlns:p14="http://schemas.microsoft.com/office/powerpoint/2010/main" val="4068491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OpenData</a:t>
            </a:r>
            <a:endParaRPr lang="es-ES" dirty="0"/>
          </a:p>
        </p:txBody>
      </p:sp>
      <p:pic>
        <p:nvPicPr>
          <p:cNvPr id="4" name="Shape 259"/>
          <p:cNvPicPr preferRelativeResize="0"/>
          <p:nvPr/>
        </p:nvPicPr>
        <p:blipFill rotWithShape="1">
          <a:blip r:embed="rId2">
            <a:alphaModFix/>
          </a:blip>
          <a:srcRect/>
          <a:stretch/>
        </p:blipFill>
        <p:spPr>
          <a:xfrm>
            <a:off x="473033" y="1025350"/>
            <a:ext cx="8553428" cy="3615241"/>
          </a:xfrm>
          <a:prstGeom prst="rect">
            <a:avLst/>
          </a:prstGeom>
          <a:noFill/>
          <a:ln>
            <a:noFill/>
          </a:ln>
        </p:spPr>
      </p:pic>
      <p:sp>
        <p:nvSpPr>
          <p:cNvPr id="5" name="Shape 260"/>
          <p:cNvSpPr txBox="1"/>
          <p:nvPr/>
        </p:nvSpPr>
        <p:spPr>
          <a:xfrm>
            <a:off x="1074420" y="4958487"/>
            <a:ext cx="7207421" cy="818199"/>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lIns="91425" tIns="45700" rIns="91425" bIns="45700" anchor="t" anchorCtr="0">
            <a:noAutofit/>
          </a:bodyPr>
          <a:lstStyle>
            <a:defPPr marR="0" lvl="0" algn="l" rtl="0">
              <a:lnSpc>
                <a:spcPct val="100000"/>
              </a:lnSpc>
              <a:spcBef>
                <a:spcPts val="0"/>
              </a:spcBef>
              <a:spcAft>
                <a:spcPts val="0"/>
              </a:spcAft>
            </a:defPPr>
            <a:lvl1pPr marL="0" indent="0">
              <a:buClr>
                <a:srgbClr val="000000"/>
              </a:buClr>
              <a:buSzPct val="25000"/>
              <a:buFont typeface="Arial"/>
              <a:defRPr sz="1600"/>
            </a:lvl1pPr>
          </a:lstStyle>
          <a:p>
            <a:r>
              <a:rPr lang="es-ES" dirty="0"/>
              <a:t>Las nuevas Plataformas de publicación </a:t>
            </a:r>
            <a:r>
              <a:rPr lang="es-ES" dirty="0" err="1"/>
              <a:t>OpenData</a:t>
            </a:r>
            <a:r>
              <a:rPr lang="es-ES" dirty="0"/>
              <a:t> equilibran la barra entre los esfuerzos entre  representar/exponer y consumir/reutilizar.</a:t>
            </a:r>
          </a:p>
        </p:txBody>
      </p:sp>
      <p:sp>
        <p:nvSpPr>
          <p:cNvPr id="6" name="Shape 261"/>
          <p:cNvSpPr/>
          <p:nvPr/>
        </p:nvSpPr>
        <p:spPr>
          <a:xfrm>
            <a:off x="2137409" y="6132900"/>
            <a:ext cx="2217419" cy="537209"/>
          </a:xfrm>
          <a:prstGeom prst="cube">
            <a:avLst>
              <a:gd name="adj" fmla="val 25000"/>
            </a:avLst>
          </a:prstGeom>
          <a:solidFill>
            <a:srgbClr val="00B0F0"/>
          </a:solidFill>
          <a:ln w="25400" cap="flat" cmpd="sng">
            <a:solidFill>
              <a:srgbClr val="0070C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 name="Shape 262"/>
          <p:cNvSpPr/>
          <p:nvPr/>
        </p:nvSpPr>
        <p:spPr>
          <a:xfrm>
            <a:off x="4198619" y="6132900"/>
            <a:ext cx="2217419" cy="537209"/>
          </a:xfrm>
          <a:prstGeom prst="cube">
            <a:avLst>
              <a:gd name="adj" fmla="val 25000"/>
            </a:avLst>
          </a:prstGeom>
          <a:solidFill>
            <a:srgbClr val="FFC000"/>
          </a:solidFill>
          <a:ln w="25400" cap="flat" cmpd="sng">
            <a:solidFill>
              <a:srgbClr val="BA7C2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52436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a-ES" dirty="0" err="1"/>
              <a:t>Linked</a:t>
            </a:r>
            <a:r>
              <a:rPr lang="ca-ES" dirty="0"/>
              <a:t> Data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05" y="902674"/>
            <a:ext cx="8803342" cy="58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5111" y="5600047"/>
            <a:ext cx="2162580" cy="369332"/>
          </a:xfrm>
          <a:prstGeom prst="rect">
            <a:avLst/>
          </a:prstGeom>
        </p:spPr>
        <p:txBody>
          <a:bodyPr wrap="none">
            <a:spAutoFit/>
          </a:bodyPr>
          <a:lstStyle/>
          <a:p>
            <a:r>
              <a:rPr lang="ca-ES" dirty="0">
                <a:hlinkClick r:id="rId3"/>
              </a:rPr>
              <a:t>http://lod-cloud.net/</a:t>
            </a:r>
            <a:endParaRPr lang="ca-ES" dirty="0"/>
          </a:p>
        </p:txBody>
      </p:sp>
    </p:spTree>
    <p:extLst>
      <p:ext uri="{BB962C8B-B14F-4D97-AF65-F5344CB8AC3E}">
        <p14:creationId xmlns:p14="http://schemas.microsoft.com/office/powerpoint/2010/main" val="1252958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Introducción Smart </a:t>
            </a:r>
            <a:r>
              <a:rPr lang="es-ES" dirty="0" err="1"/>
              <a:t>cities</a:t>
            </a:r>
            <a:endParaRPr lang="es-ES" dirty="0"/>
          </a:p>
        </p:txBody>
      </p:sp>
      <p:sp>
        <p:nvSpPr>
          <p:cNvPr id="4" name="Rectángulo 3">
            <a:extLst>
              <a:ext uri="{FF2B5EF4-FFF2-40B4-BE49-F238E27FC236}">
                <a16:creationId xmlns:a16="http://schemas.microsoft.com/office/drawing/2014/main" id="{3E6B0DBC-C666-45D2-AA03-CE89A38E5E63}"/>
              </a:ext>
            </a:extLst>
          </p:cNvPr>
          <p:cNvSpPr/>
          <p:nvPr/>
        </p:nvSpPr>
        <p:spPr>
          <a:xfrm>
            <a:off x="454631" y="1849066"/>
            <a:ext cx="8234737" cy="1754326"/>
          </a:xfrm>
          <a:prstGeom prst="rect">
            <a:avLst/>
          </a:prstGeom>
          <a:solidFill>
            <a:schemeClr val="tx2">
              <a:lumMod val="20000"/>
              <a:lumOff val="80000"/>
            </a:schemeClr>
          </a:solidFill>
        </p:spPr>
        <p:txBody>
          <a:bodyPr wrap="square">
            <a:spAutoFit/>
          </a:bodyPr>
          <a:lstStyle/>
          <a:p>
            <a:r>
              <a:rPr lang="en-US" dirty="0"/>
              <a:t>A smart city is an urban area that uses different types of </a:t>
            </a:r>
            <a:r>
              <a:rPr lang="en-US" b="1" dirty="0"/>
              <a:t>electronic data collection sensors </a:t>
            </a:r>
            <a:r>
              <a:rPr lang="en-US" dirty="0"/>
              <a:t>to supply information used to manage assets and resources efficiently. This includes data collected </a:t>
            </a:r>
            <a:r>
              <a:rPr lang="en-US" b="1" dirty="0"/>
              <a:t>from citizens, devices</a:t>
            </a:r>
            <a:r>
              <a:rPr lang="en-US" dirty="0"/>
              <a:t>, and assets that is processed and analyzed to monitor and manage traffic and transportation systems, power plants, water supply networks, waste management, law enforcement, information systems, schools, libraries, hospitals, and other community </a:t>
            </a:r>
            <a:r>
              <a:rPr lang="en-US" b="1" dirty="0"/>
              <a:t>services</a:t>
            </a:r>
            <a:endParaRPr lang="es-ES" b="1" dirty="0"/>
          </a:p>
        </p:txBody>
      </p:sp>
      <p:sp>
        <p:nvSpPr>
          <p:cNvPr id="5" name="Shape 135">
            <a:extLst>
              <a:ext uri="{FF2B5EF4-FFF2-40B4-BE49-F238E27FC236}">
                <a16:creationId xmlns:a16="http://schemas.microsoft.com/office/drawing/2014/main" id="{C57ED400-B9DA-440A-9381-6FFAB1932209}"/>
              </a:ext>
            </a:extLst>
          </p:cNvPr>
          <p:cNvSpPr txBox="1"/>
          <p:nvPr/>
        </p:nvSpPr>
        <p:spPr>
          <a:xfrm>
            <a:off x="285746" y="5354889"/>
            <a:ext cx="6342114" cy="27699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indent="0">
              <a:buClr>
                <a:srgbClr val="000000"/>
              </a:buClr>
              <a:buSzPct val="25000"/>
              <a:buFont typeface="Arial"/>
              <a:defRPr u="sng">
                <a:solidFill>
                  <a:schemeClr val="hlink"/>
                </a:solidFill>
              </a:defRPr>
            </a:lvl1pPr>
          </a:lstStyle>
          <a:p>
            <a:r>
              <a:rPr lang="es-ES" dirty="0"/>
              <a:t>Fuente: https://en.wikipedia.org/wiki/Smart_city</a:t>
            </a:r>
          </a:p>
        </p:txBody>
      </p:sp>
    </p:spTree>
    <p:extLst>
      <p:ext uri="{BB962C8B-B14F-4D97-AF65-F5344CB8AC3E}">
        <p14:creationId xmlns:p14="http://schemas.microsoft.com/office/powerpoint/2010/main" val="2272027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OpenData</a:t>
            </a:r>
            <a:endParaRPr lang="es-ES" dirty="0"/>
          </a:p>
        </p:txBody>
      </p:sp>
      <p:sp>
        <p:nvSpPr>
          <p:cNvPr id="4" name="Shape 268"/>
          <p:cNvSpPr/>
          <p:nvPr/>
        </p:nvSpPr>
        <p:spPr>
          <a:xfrm>
            <a:off x="4648316" y="507901"/>
            <a:ext cx="4094032" cy="461700"/>
          </a:xfrm>
          <a:prstGeom prst="rect">
            <a:avLst/>
          </a:prstGeom>
          <a:noFill/>
          <a:ln>
            <a:noFill/>
          </a:ln>
        </p:spPr>
        <p:txBody>
          <a:bodyPr lIns="91425" tIns="45700" rIns="91425" bIns="45700" anchor="t" anchorCtr="0">
            <a:noAutofit/>
          </a:bodyPr>
          <a:lstStyle/>
          <a:p>
            <a:pPr>
              <a:buClr>
                <a:srgbClr val="000000"/>
              </a:buClr>
              <a:buSzPct val="100000"/>
            </a:pPr>
            <a:r>
              <a:rPr lang="es-ES" sz="1600" b="1" dirty="0">
                <a:solidFill>
                  <a:srgbClr val="00B0F0"/>
                </a:solidFill>
                <a:latin typeface="Raleway" panose="020B0604020202020204" charset="0"/>
              </a:rPr>
              <a:t>Arquitectura Plataformas de publicación </a:t>
            </a:r>
          </a:p>
        </p:txBody>
      </p:sp>
      <p:sp>
        <p:nvSpPr>
          <p:cNvPr id="5" name="Shape 269"/>
          <p:cNvSpPr/>
          <p:nvPr/>
        </p:nvSpPr>
        <p:spPr>
          <a:xfrm>
            <a:off x="559421" y="1659073"/>
            <a:ext cx="2114550" cy="2731770"/>
          </a:xfrm>
          <a:prstGeom prst="flowChartMagneticDisk">
            <a:avLst/>
          </a:prstGeom>
          <a:solidFill>
            <a:srgbClr val="00B0F0"/>
          </a:solidFill>
          <a:ln w="25400" cap="flat" cmpd="sng">
            <a:solidFill>
              <a:srgbClr val="BA7C2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s-ES" sz="1400" b="1" i="0" u="none" strike="noStrike" cap="none">
                <a:solidFill>
                  <a:schemeClr val="lt1"/>
                </a:solidFill>
                <a:latin typeface="Arial"/>
                <a:ea typeface="Arial"/>
                <a:cs typeface="Arial"/>
                <a:sym typeface="Arial"/>
              </a:rPr>
              <a:t>Back-End</a:t>
            </a:r>
          </a:p>
          <a:p>
            <a:pPr marL="0" marR="0" lvl="0" indent="0" algn="ctr" rtl="0">
              <a:lnSpc>
                <a:spcPct val="100000"/>
              </a:lnSpc>
              <a:spcBef>
                <a:spcPts val="0"/>
              </a:spcBef>
              <a:spcAft>
                <a:spcPts val="0"/>
              </a:spcAft>
              <a:buClr>
                <a:srgbClr val="000000"/>
              </a:buClr>
              <a:buFont typeface="Arial"/>
              <a:buNone/>
            </a:pPr>
            <a:endParaRPr sz="1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ct val="25000"/>
              <a:buFont typeface="Arial"/>
              <a:buNone/>
            </a:pPr>
            <a:r>
              <a:rPr lang="es-ES" sz="1400" b="1" i="0" u="none" strike="noStrike" cap="none">
                <a:solidFill>
                  <a:schemeClr val="lt1"/>
                </a:solidFill>
                <a:latin typeface="Arial"/>
                <a:ea typeface="Arial"/>
                <a:cs typeface="Arial"/>
                <a:sym typeface="Arial"/>
              </a:rPr>
              <a:t>Modelo i estructura BBDD</a:t>
            </a:r>
          </a:p>
        </p:txBody>
      </p:sp>
      <p:sp>
        <p:nvSpPr>
          <p:cNvPr id="6" name="Shape 270"/>
          <p:cNvSpPr txBox="1"/>
          <p:nvPr/>
        </p:nvSpPr>
        <p:spPr>
          <a:xfrm>
            <a:off x="244846" y="4535353"/>
            <a:ext cx="2571538" cy="1696889"/>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lIns="91425" tIns="45700" rIns="91425" bIns="45700" anchor="t" anchorCtr="0">
            <a:noAutofit/>
          </a:bodyPr>
          <a:lstStyle>
            <a:defPPr marR="0" lvl="0" algn="l" rtl="0">
              <a:lnSpc>
                <a:spcPct val="100000"/>
              </a:lnSpc>
              <a:spcBef>
                <a:spcPts val="0"/>
              </a:spcBef>
              <a:spcAft>
                <a:spcPts val="0"/>
              </a:spcAft>
            </a:defPPr>
            <a:lvl1pPr marL="0" indent="0">
              <a:buClr>
                <a:srgbClr val="000000"/>
              </a:buClr>
              <a:buSzPct val="25000"/>
              <a:buFont typeface="Arial"/>
              <a:defRPr sz="1600"/>
            </a:lvl1pPr>
          </a:lstStyle>
          <a:p>
            <a:r>
              <a:rPr lang="es-ES"/>
              <a:t>Un portal de un cliente puede:</a:t>
            </a:r>
          </a:p>
          <a:p>
            <a:endParaRPr/>
          </a:p>
          <a:p>
            <a:r>
              <a:rPr lang="es-ES"/>
              <a:t>Residir en la nube</a:t>
            </a:r>
          </a:p>
          <a:p>
            <a:r>
              <a:rPr lang="es-ES"/>
              <a:t>En servidores proveedor</a:t>
            </a:r>
          </a:p>
          <a:p>
            <a:r>
              <a:rPr lang="es-ES"/>
              <a:t>En servidores cliente</a:t>
            </a:r>
          </a:p>
        </p:txBody>
      </p:sp>
      <p:sp>
        <p:nvSpPr>
          <p:cNvPr id="7" name="Shape 271"/>
          <p:cNvSpPr/>
          <p:nvPr/>
        </p:nvSpPr>
        <p:spPr>
          <a:xfrm>
            <a:off x="3735448" y="1242034"/>
            <a:ext cx="2877283" cy="2292661"/>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lIns="91425" tIns="45700" rIns="91425" bIns="45700" anchor="t" anchorCtr="0">
            <a:noAutofit/>
          </a:bodyPr>
          <a:lstStyle/>
          <a:p>
            <a:pPr>
              <a:buClr>
                <a:srgbClr val="000000"/>
              </a:buClr>
              <a:buSzPct val="25000"/>
              <a:buFont typeface="Arial"/>
            </a:pPr>
            <a:r>
              <a:rPr lang="es-ES" sz="1600" dirty="0"/>
              <a:t>Estructura Front-</a:t>
            </a:r>
            <a:r>
              <a:rPr lang="es-ES" sz="1600" dirty="0" err="1"/>
              <a:t>End</a:t>
            </a:r>
            <a:r>
              <a:rPr lang="es-ES" sz="1600" dirty="0"/>
              <a:t> (web)</a:t>
            </a:r>
          </a:p>
          <a:p>
            <a:pPr>
              <a:buClr>
                <a:srgbClr val="000000"/>
              </a:buClr>
              <a:buSzPct val="25000"/>
              <a:buFont typeface="Arial"/>
            </a:pPr>
            <a:endParaRPr sz="1600" dirty="0"/>
          </a:p>
          <a:p>
            <a:pPr>
              <a:buClr>
                <a:srgbClr val="000000"/>
              </a:buClr>
              <a:buSzPct val="25000"/>
              <a:buFont typeface="Arial"/>
            </a:pPr>
            <a:r>
              <a:rPr lang="es-ES" sz="1600" dirty="0"/>
              <a:t>Generación de portales</a:t>
            </a:r>
          </a:p>
          <a:p>
            <a:pPr>
              <a:buClr>
                <a:srgbClr val="000000"/>
              </a:buClr>
              <a:buSzPct val="25000"/>
              <a:buFont typeface="Arial"/>
            </a:pPr>
            <a:r>
              <a:rPr lang="es-ES" sz="1600" dirty="0"/>
              <a:t>Herramientas gestión interna de datos</a:t>
            </a:r>
          </a:p>
          <a:p>
            <a:pPr>
              <a:buClr>
                <a:srgbClr val="000000"/>
              </a:buClr>
              <a:buSzPct val="25000"/>
              <a:buFont typeface="Arial"/>
            </a:pPr>
            <a:r>
              <a:rPr lang="es-ES" sz="1600" dirty="0"/>
              <a:t>Herramientas visualizaciones de datos.</a:t>
            </a:r>
          </a:p>
          <a:p>
            <a:pPr>
              <a:buClr>
                <a:srgbClr val="000000"/>
              </a:buClr>
              <a:buSzPct val="25000"/>
              <a:buFont typeface="Arial"/>
            </a:pPr>
            <a:r>
              <a:rPr lang="es-ES" sz="1600" dirty="0" err="1"/>
              <a:t>Plugins</a:t>
            </a:r>
            <a:r>
              <a:rPr lang="es-ES" sz="1600" dirty="0"/>
              <a:t>, ejemplo para </a:t>
            </a:r>
            <a:r>
              <a:rPr lang="es-ES" sz="1600" dirty="0" err="1"/>
              <a:t>Geodatos</a:t>
            </a:r>
            <a:endParaRPr lang="es-ES" sz="1600" dirty="0"/>
          </a:p>
        </p:txBody>
      </p:sp>
      <p:cxnSp>
        <p:nvCxnSpPr>
          <p:cNvPr id="8" name="Shape 272"/>
          <p:cNvCxnSpPr>
            <a:stCxn id="5" idx="4"/>
            <a:endCxn id="7" idx="1"/>
          </p:cNvCxnSpPr>
          <p:nvPr/>
        </p:nvCxnSpPr>
        <p:spPr>
          <a:xfrm rot="10800000" flipH="1">
            <a:off x="2673971" y="2388359"/>
            <a:ext cx="1061400" cy="636600"/>
          </a:xfrm>
          <a:prstGeom prst="straightConnector1">
            <a:avLst/>
          </a:prstGeom>
          <a:noFill/>
          <a:ln w="28575" cap="flat" cmpd="sng">
            <a:solidFill>
              <a:srgbClr val="C7C7C7"/>
            </a:solidFill>
            <a:prstDash val="solid"/>
            <a:round/>
            <a:headEnd type="triangle" w="lg" len="lg"/>
            <a:tailEnd type="triangle" w="lg" len="lg"/>
          </a:ln>
        </p:spPr>
      </p:cxnSp>
      <p:sp>
        <p:nvSpPr>
          <p:cNvPr id="9" name="Shape 273"/>
          <p:cNvSpPr/>
          <p:nvPr/>
        </p:nvSpPr>
        <p:spPr>
          <a:xfrm>
            <a:off x="7417750" y="3324314"/>
            <a:ext cx="1324598" cy="1444888"/>
          </a:xfrm>
          <a:prstGeom prst="ellipse">
            <a:avLst/>
          </a:prstGeom>
          <a:solidFill>
            <a:srgbClr val="91A000"/>
          </a:solidFill>
          <a:ln w="25400" cap="flat" cmpd="sng">
            <a:solidFill>
              <a:srgbClr val="BA7C2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s-ES" sz="2800" b="0" i="0" u="none" strike="noStrike" cap="none" dirty="0">
                <a:solidFill>
                  <a:schemeClr val="lt1"/>
                </a:solidFill>
                <a:latin typeface="Arial"/>
                <a:ea typeface="Arial"/>
                <a:cs typeface="Arial"/>
                <a:sym typeface="Arial"/>
              </a:rPr>
              <a:t>API</a:t>
            </a:r>
          </a:p>
        </p:txBody>
      </p:sp>
      <p:sp>
        <p:nvSpPr>
          <p:cNvPr id="10" name="Shape 274"/>
          <p:cNvSpPr/>
          <p:nvPr/>
        </p:nvSpPr>
        <p:spPr>
          <a:xfrm>
            <a:off x="4013945" y="4942517"/>
            <a:ext cx="2320289" cy="1289725"/>
          </a:xfrm>
          <a:prstGeom prst="roundRect">
            <a:avLst>
              <a:gd name="adj" fmla="val 16667"/>
            </a:avLst>
          </a:prstGeom>
          <a:solidFill>
            <a:srgbClr val="0070C0"/>
          </a:solidFill>
          <a:ln w="25400" cap="flat" cmpd="sng">
            <a:solidFill>
              <a:srgbClr val="BA7C2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s-ES" sz="1400" b="1" i="0" u="none" strike="noStrike" cap="none">
                <a:solidFill>
                  <a:schemeClr val="lt1"/>
                </a:solidFill>
                <a:latin typeface="Arial"/>
                <a:ea typeface="Arial"/>
                <a:cs typeface="Arial"/>
                <a:sym typeface="Arial"/>
              </a:rPr>
              <a:t>Portal global</a:t>
            </a:r>
          </a:p>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ct val="25000"/>
              <a:buFont typeface="Arial"/>
              <a:buNone/>
            </a:pPr>
            <a:r>
              <a:rPr lang="es-ES" sz="1400" b="0" i="0" u="none" strike="noStrike" cap="none">
                <a:solidFill>
                  <a:schemeClr val="lt1"/>
                </a:solidFill>
                <a:latin typeface="Arial"/>
                <a:ea typeface="Arial"/>
                <a:cs typeface="Arial"/>
                <a:sym typeface="Arial"/>
              </a:rPr>
              <a:t>Agregador de portales</a:t>
            </a:r>
          </a:p>
        </p:txBody>
      </p:sp>
      <p:cxnSp>
        <p:nvCxnSpPr>
          <p:cNvPr id="11" name="Shape 275"/>
          <p:cNvCxnSpPr/>
          <p:nvPr/>
        </p:nvCxnSpPr>
        <p:spPr>
          <a:xfrm>
            <a:off x="5174089" y="3639553"/>
            <a:ext cx="0" cy="1302962"/>
          </a:xfrm>
          <a:prstGeom prst="straightConnector1">
            <a:avLst/>
          </a:prstGeom>
          <a:noFill/>
          <a:ln w="28575" cap="flat" cmpd="sng">
            <a:solidFill>
              <a:srgbClr val="C7C7C7"/>
            </a:solidFill>
            <a:prstDash val="solid"/>
            <a:round/>
            <a:headEnd type="triangle" w="lg" len="lg"/>
            <a:tailEnd type="triangle" w="lg" len="lg"/>
          </a:ln>
        </p:spPr>
      </p:cxnSp>
      <p:cxnSp>
        <p:nvCxnSpPr>
          <p:cNvPr id="12" name="Shape 276"/>
          <p:cNvCxnSpPr>
            <a:stCxn id="9" idx="2"/>
          </p:cNvCxnSpPr>
          <p:nvPr/>
        </p:nvCxnSpPr>
        <p:spPr>
          <a:xfrm flipH="1" flipV="1">
            <a:off x="6612850" y="2427042"/>
            <a:ext cx="804900" cy="1619716"/>
          </a:xfrm>
          <a:prstGeom prst="straightConnector1">
            <a:avLst/>
          </a:prstGeom>
          <a:noFill/>
          <a:ln w="28575" cap="flat" cmpd="sng">
            <a:solidFill>
              <a:srgbClr val="C7C7C7"/>
            </a:solidFill>
            <a:prstDash val="solid"/>
            <a:round/>
            <a:headEnd type="none" w="med" len="med"/>
            <a:tailEnd type="triangle" w="lg" len="lg"/>
          </a:ln>
        </p:spPr>
      </p:cxnSp>
      <p:cxnSp>
        <p:nvCxnSpPr>
          <p:cNvPr id="13" name="Shape 277"/>
          <p:cNvCxnSpPr>
            <a:stCxn id="9" idx="2"/>
            <a:endCxn id="10" idx="3"/>
          </p:cNvCxnSpPr>
          <p:nvPr/>
        </p:nvCxnSpPr>
        <p:spPr>
          <a:xfrm flipH="1">
            <a:off x="6334234" y="4046758"/>
            <a:ext cx="1083516" cy="1540622"/>
          </a:xfrm>
          <a:prstGeom prst="straightConnector1">
            <a:avLst/>
          </a:prstGeom>
          <a:noFill/>
          <a:ln w="28575" cap="flat" cmpd="sng">
            <a:solidFill>
              <a:srgbClr val="C7C7C7"/>
            </a:solidFill>
            <a:prstDash val="solid"/>
            <a:round/>
            <a:headEnd type="none" w="med" len="med"/>
            <a:tailEnd type="triangle" w="lg" len="lg"/>
          </a:ln>
        </p:spPr>
      </p:cxnSp>
    </p:spTree>
    <p:extLst>
      <p:ext uri="{BB962C8B-B14F-4D97-AF65-F5344CB8AC3E}">
        <p14:creationId xmlns:p14="http://schemas.microsoft.com/office/powerpoint/2010/main" val="355766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a-ES" dirty="0" err="1"/>
              <a:t>Plataformas</a:t>
            </a:r>
            <a:r>
              <a:rPr lang="ca-ES" dirty="0"/>
              <a:t> Open Data</a:t>
            </a:r>
          </a:p>
        </p:txBody>
      </p:sp>
      <p:sp>
        <p:nvSpPr>
          <p:cNvPr id="4" name="Rectangle 3"/>
          <p:cNvSpPr/>
          <p:nvPr/>
        </p:nvSpPr>
        <p:spPr>
          <a:xfrm>
            <a:off x="858851" y="1888799"/>
            <a:ext cx="6986187" cy="2062103"/>
          </a:xfrm>
          <a:prstGeom prst="rect">
            <a:avLst/>
          </a:prstGeom>
        </p:spPr>
        <p:txBody>
          <a:bodyPr wrap="square">
            <a:spAutoFit/>
          </a:bodyPr>
          <a:lstStyle/>
          <a:p>
            <a:pPr algn="ctr">
              <a:buClr>
                <a:schemeClr val="dk1"/>
              </a:buClr>
              <a:buSzPct val="25000"/>
              <a:buFont typeface="Impact"/>
            </a:pPr>
            <a:r>
              <a:rPr lang="es-ES" sz="3200" b="1" dirty="0">
                <a:solidFill>
                  <a:schemeClr val="tx2">
                    <a:lumMod val="75000"/>
                  </a:schemeClr>
                </a:solidFill>
                <a:latin typeface="Raleway"/>
                <a:ea typeface="Raleway"/>
                <a:cs typeface="Raleway"/>
              </a:rPr>
              <a:t>¿Puedo desarrollar nuevos </a:t>
            </a:r>
            <a:r>
              <a:rPr lang="es-ES" sz="3200" b="1" dirty="0" err="1">
                <a:solidFill>
                  <a:schemeClr val="tx2">
                    <a:lumMod val="75000"/>
                  </a:schemeClr>
                </a:solidFill>
                <a:latin typeface="Raleway"/>
                <a:ea typeface="Raleway"/>
                <a:cs typeface="Raleway"/>
              </a:rPr>
              <a:t>Plugins</a:t>
            </a:r>
            <a:r>
              <a:rPr lang="es-ES" sz="3200" b="1" dirty="0">
                <a:solidFill>
                  <a:schemeClr val="tx2">
                    <a:lumMod val="75000"/>
                  </a:schemeClr>
                </a:solidFill>
                <a:latin typeface="Raleway"/>
                <a:ea typeface="Raleway"/>
                <a:cs typeface="Raleway"/>
              </a:rPr>
              <a:t> para las Plataformas?</a:t>
            </a:r>
          </a:p>
          <a:p>
            <a:pPr algn="ctr">
              <a:buClr>
                <a:schemeClr val="dk1"/>
              </a:buClr>
              <a:buSzPct val="25000"/>
              <a:buFont typeface="Impact"/>
            </a:pPr>
            <a:endParaRPr lang="es-ES" sz="3200" b="1" dirty="0">
              <a:solidFill>
                <a:schemeClr val="tx2">
                  <a:lumMod val="75000"/>
                </a:schemeClr>
              </a:solidFill>
              <a:latin typeface="Raleway"/>
              <a:ea typeface="Raleway"/>
              <a:cs typeface="Raleway"/>
            </a:endParaRPr>
          </a:p>
          <a:p>
            <a:pPr algn="ctr">
              <a:buClr>
                <a:schemeClr val="dk1"/>
              </a:buClr>
              <a:buSzPct val="25000"/>
              <a:buFont typeface="Impact"/>
            </a:pPr>
            <a:r>
              <a:rPr lang="es-ES" sz="3200" b="1" dirty="0">
                <a:solidFill>
                  <a:schemeClr val="tx2">
                    <a:lumMod val="75000"/>
                  </a:schemeClr>
                </a:solidFill>
                <a:latin typeface="Raleway"/>
                <a:ea typeface="Raleway"/>
                <a:cs typeface="Raleway"/>
              </a:rPr>
              <a:t>¿Podría crear una API de </a:t>
            </a:r>
            <a:r>
              <a:rPr lang="es-ES" sz="3200" b="1" dirty="0" err="1">
                <a:solidFill>
                  <a:schemeClr val="tx2">
                    <a:lumMod val="75000"/>
                  </a:schemeClr>
                </a:solidFill>
                <a:latin typeface="Raleway"/>
                <a:ea typeface="Raleway"/>
                <a:cs typeface="Raleway"/>
              </a:rPr>
              <a:t>APIs</a:t>
            </a:r>
            <a:r>
              <a:rPr lang="es-ES" sz="3200" b="1" dirty="0">
                <a:solidFill>
                  <a:schemeClr val="tx2">
                    <a:lumMod val="75000"/>
                  </a:schemeClr>
                </a:solidFill>
                <a:latin typeface="Raleway"/>
                <a:ea typeface="Raleway"/>
                <a:cs typeface="Raleway"/>
              </a:rPr>
              <a:t>?</a:t>
            </a:r>
          </a:p>
        </p:txBody>
      </p:sp>
    </p:spTree>
    <p:extLst>
      <p:ext uri="{BB962C8B-B14F-4D97-AF65-F5344CB8AC3E}">
        <p14:creationId xmlns:p14="http://schemas.microsoft.com/office/powerpoint/2010/main" val="2007707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ca-ES"/>
          </a:p>
        </p:txBody>
      </p:sp>
      <p:sp>
        <p:nvSpPr>
          <p:cNvPr id="4" name="Shape 297"/>
          <p:cNvSpPr txBox="1">
            <a:spLocks/>
          </p:cNvSpPr>
          <p:nvPr/>
        </p:nvSpPr>
        <p:spPr>
          <a:xfrm>
            <a:off x="358784" y="987315"/>
            <a:ext cx="9071100" cy="751200"/>
          </a:xfrm>
          <a:prstGeom prst="rect">
            <a:avLst/>
          </a:prstGeom>
          <a:noFill/>
          <a:ln>
            <a:noFill/>
          </a:ln>
        </p:spPr>
        <p:txBody>
          <a:bodyPr vert="horz" lIns="0" tIns="24675" rIns="0" bIns="0" rtlCol="0" anchor="ctr" anchorCtr="0">
            <a:noAutofit/>
          </a:bodyPr>
          <a:lstStyle>
            <a:lvl1pPr algn="l" defTabSz="457200" rtl="0" eaLnBrk="1" latinLnBrk="0" hangingPunct="1">
              <a:spcBef>
                <a:spcPct val="0"/>
              </a:spcBef>
              <a:buNone/>
              <a:defRPr sz="3200" kern="1200">
                <a:solidFill>
                  <a:schemeClr val="bg1"/>
                </a:solidFill>
                <a:latin typeface="Arial"/>
                <a:ea typeface="+mj-ea"/>
                <a:cs typeface="Arial"/>
              </a:defRPr>
            </a:lvl1pPr>
          </a:lstStyle>
          <a:p>
            <a:pPr>
              <a:lnSpc>
                <a:spcPct val="93000"/>
              </a:lnSpc>
              <a:spcBef>
                <a:spcPts val="0"/>
              </a:spcBef>
              <a:buClr>
                <a:srgbClr val="000000"/>
              </a:buClr>
              <a:buSzPct val="25000"/>
              <a:buFont typeface="Arial"/>
              <a:buNone/>
            </a:pPr>
            <a:r>
              <a:rPr lang="es-ES" sz="2800" b="1" dirty="0">
                <a:solidFill>
                  <a:schemeClr val="tx2">
                    <a:lumMod val="75000"/>
                  </a:schemeClr>
                </a:solidFill>
                <a:latin typeface="Raleway"/>
                <a:ea typeface="Raleway"/>
                <a:cs typeface="Raleway"/>
                <a:sym typeface="Raleway"/>
              </a:rPr>
              <a:t>VAMOS INTRODUCIRNOS EN  3 PLATAFORMAS ...</a:t>
            </a:r>
            <a:r>
              <a:rPr lang="es-ES" sz="2800" b="1" dirty="0">
                <a:solidFill>
                  <a:schemeClr val="tx2">
                    <a:lumMod val="75000"/>
                  </a:schemeClr>
                </a:solidFill>
              </a:rPr>
              <a:t> </a:t>
            </a:r>
          </a:p>
        </p:txBody>
      </p:sp>
      <p:sp>
        <p:nvSpPr>
          <p:cNvPr id="5" name="Shape 300"/>
          <p:cNvSpPr txBox="1"/>
          <p:nvPr/>
        </p:nvSpPr>
        <p:spPr>
          <a:xfrm>
            <a:off x="429424" y="1677959"/>
            <a:ext cx="7972200" cy="4437000"/>
          </a:xfrm>
          <a:prstGeom prst="rect">
            <a:avLst/>
          </a:prstGeom>
          <a:noFill/>
          <a:ln>
            <a:noFill/>
          </a:ln>
        </p:spPr>
        <p:txBody>
          <a:bodyPr lIns="91425" tIns="91425" rIns="91425" bIns="91425" anchor="t" anchorCtr="0">
            <a:noAutofit/>
          </a:bodyPr>
          <a:lstStyle/>
          <a:p>
            <a:pPr marL="457200" lvl="0" indent="-381000" algn="just" rtl="0">
              <a:lnSpc>
                <a:spcPct val="300000"/>
              </a:lnSpc>
              <a:spcBef>
                <a:spcPts val="0"/>
              </a:spcBef>
              <a:buClr>
                <a:srgbClr val="00A9E0"/>
              </a:buClr>
              <a:buSzPct val="100000"/>
              <a:buFont typeface="Raleway"/>
              <a:buChar char="●"/>
            </a:pPr>
            <a:r>
              <a:rPr lang="es-ES" sz="2800" b="1" dirty="0" err="1">
                <a:solidFill>
                  <a:schemeClr val="tx2">
                    <a:lumMod val="75000"/>
                  </a:schemeClr>
                </a:solidFill>
                <a:latin typeface="Raleway"/>
                <a:ea typeface="Raleway"/>
                <a:cs typeface="Raleway"/>
                <a:sym typeface="Raleway"/>
              </a:rPr>
              <a:t>Socrata</a:t>
            </a:r>
            <a:endParaRPr lang="es-ES" sz="2800" b="1" dirty="0">
              <a:solidFill>
                <a:schemeClr val="tx2">
                  <a:lumMod val="75000"/>
                </a:schemeClr>
              </a:solidFill>
              <a:latin typeface="Raleway"/>
              <a:ea typeface="Raleway"/>
              <a:cs typeface="Raleway"/>
              <a:sym typeface="Raleway"/>
            </a:endParaRPr>
          </a:p>
          <a:p>
            <a:pPr marL="457200" lvl="0" indent="-381000" algn="just" rtl="0">
              <a:lnSpc>
                <a:spcPct val="300000"/>
              </a:lnSpc>
              <a:spcBef>
                <a:spcPts val="0"/>
              </a:spcBef>
              <a:buClr>
                <a:srgbClr val="00A9E0"/>
              </a:buClr>
              <a:buSzPct val="100000"/>
              <a:buFont typeface="Raleway"/>
              <a:buChar char="●"/>
            </a:pPr>
            <a:r>
              <a:rPr lang="es-ES" sz="2800" b="1" dirty="0" err="1">
                <a:solidFill>
                  <a:schemeClr val="tx2">
                    <a:lumMod val="75000"/>
                  </a:schemeClr>
                </a:solidFill>
                <a:latin typeface="Raleway"/>
                <a:ea typeface="Raleway"/>
                <a:cs typeface="Raleway"/>
                <a:sym typeface="Raleway"/>
              </a:rPr>
              <a:t>OpenDatasoft</a:t>
            </a:r>
            <a:endParaRPr lang="es-ES" sz="2800" b="1" dirty="0">
              <a:solidFill>
                <a:schemeClr val="tx2">
                  <a:lumMod val="75000"/>
                </a:schemeClr>
              </a:solidFill>
              <a:latin typeface="Raleway"/>
              <a:ea typeface="Raleway"/>
              <a:cs typeface="Raleway"/>
              <a:sym typeface="Raleway"/>
            </a:endParaRPr>
          </a:p>
          <a:p>
            <a:pPr marL="457200" lvl="0" indent="-381000" algn="just" rtl="0">
              <a:lnSpc>
                <a:spcPct val="300000"/>
              </a:lnSpc>
              <a:spcBef>
                <a:spcPts val="0"/>
              </a:spcBef>
              <a:buClr>
                <a:schemeClr val="dk1"/>
              </a:buClr>
              <a:buSzPct val="100000"/>
              <a:buFont typeface="Raleway"/>
              <a:buChar char="●"/>
            </a:pPr>
            <a:r>
              <a:rPr lang="es-ES" sz="2800" b="1" dirty="0" err="1">
                <a:solidFill>
                  <a:schemeClr val="tx2">
                    <a:lumMod val="75000"/>
                  </a:schemeClr>
                </a:solidFill>
                <a:latin typeface="Raleway"/>
                <a:ea typeface="Raleway"/>
                <a:cs typeface="Raleway"/>
                <a:sym typeface="Raleway"/>
              </a:rPr>
              <a:t>Ckan</a:t>
            </a:r>
            <a:endParaRPr lang="es-ES" sz="2800" b="1" dirty="0">
              <a:solidFill>
                <a:schemeClr val="tx2">
                  <a:lumMod val="75000"/>
                </a:schemeClr>
              </a:solidFill>
              <a:latin typeface="Raleway"/>
              <a:ea typeface="Raleway"/>
              <a:cs typeface="Raleway"/>
              <a:sym typeface="Raleway"/>
            </a:endParaRPr>
          </a:p>
          <a:p>
            <a:pPr lvl="0" algn="just" rtl="0">
              <a:lnSpc>
                <a:spcPct val="300000"/>
              </a:lnSpc>
              <a:spcBef>
                <a:spcPts val="0"/>
              </a:spcBef>
              <a:buNone/>
            </a:pPr>
            <a:endParaRPr sz="2800" dirty="0">
              <a:solidFill>
                <a:schemeClr val="tx2">
                  <a:lumMod val="75000"/>
                </a:schemeClr>
              </a:solidFill>
              <a:latin typeface="Raleway"/>
              <a:ea typeface="Raleway"/>
              <a:cs typeface="Raleway"/>
              <a:sym typeface="Raleway"/>
            </a:endParaRPr>
          </a:p>
        </p:txBody>
      </p:sp>
      <p:sp>
        <p:nvSpPr>
          <p:cNvPr id="6" name="Title 1"/>
          <p:cNvSpPr txBox="1">
            <a:spLocks/>
          </p:cNvSpPr>
          <p:nvPr/>
        </p:nvSpPr>
        <p:spPr>
          <a:xfrm>
            <a:off x="15664" y="440773"/>
            <a:ext cx="9144000" cy="527400"/>
          </a:xfrm>
          <a:prstGeom prst="rect">
            <a:avLst/>
          </a:prstGeom>
          <a:solidFill>
            <a:schemeClr val="accent1">
              <a:lumMod val="50000"/>
            </a:schemeClr>
          </a:solidFill>
        </p:spPr>
        <p:txBody>
          <a:bodyPr vert="horz" lIns="91440" tIns="45720" rIns="91440" bIns="45720" rtlCol="0" anchor="ctr">
            <a:normAutofit fontScale="90000" lnSpcReduction="10000"/>
          </a:bodyPr>
          <a:lstStyle>
            <a:lvl1pPr algn="l" defTabSz="457200" rtl="0" eaLnBrk="1" latinLnBrk="0" hangingPunct="1">
              <a:spcBef>
                <a:spcPct val="0"/>
              </a:spcBef>
              <a:buNone/>
              <a:defRPr sz="3200" kern="1200">
                <a:solidFill>
                  <a:schemeClr val="bg1"/>
                </a:solidFill>
                <a:latin typeface="Arial"/>
                <a:ea typeface="+mj-ea"/>
                <a:cs typeface="Arial"/>
              </a:defRPr>
            </a:lvl1pPr>
          </a:lstStyle>
          <a:p>
            <a:r>
              <a:rPr lang="ca-ES"/>
              <a:t>Plataformas Open Data</a:t>
            </a:r>
            <a:endParaRPr lang="ca-ES" dirty="0"/>
          </a:p>
        </p:txBody>
      </p:sp>
    </p:spTree>
    <p:extLst>
      <p:ext uri="{BB962C8B-B14F-4D97-AF65-F5344CB8AC3E}">
        <p14:creationId xmlns:p14="http://schemas.microsoft.com/office/powerpoint/2010/main" val="722512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9" name="Shape 309"/>
          <p:cNvPicPr preferRelativeResize="0"/>
          <p:nvPr/>
        </p:nvPicPr>
        <p:blipFill rotWithShape="1">
          <a:blip r:embed="rId3">
            <a:alphaModFix/>
          </a:blip>
          <a:srcRect/>
          <a:stretch/>
        </p:blipFill>
        <p:spPr>
          <a:xfrm>
            <a:off x="5190781" y="1210030"/>
            <a:ext cx="3156282" cy="2972825"/>
          </a:xfrm>
          <a:prstGeom prst="rect">
            <a:avLst/>
          </a:prstGeom>
          <a:noFill/>
          <a:ln>
            <a:noFill/>
          </a:ln>
          <a:effectLst>
            <a:outerShdw blurRad="50799" dist="38100" dir="2700000" algn="tl" rotWithShape="0">
              <a:srgbClr val="000000">
                <a:alpha val="40000"/>
              </a:srgbClr>
            </a:outerShdw>
          </a:effectLst>
        </p:spPr>
      </p:pic>
      <p:sp>
        <p:nvSpPr>
          <p:cNvPr id="310" name="Shape 310"/>
          <p:cNvSpPr txBox="1"/>
          <p:nvPr/>
        </p:nvSpPr>
        <p:spPr>
          <a:xfrm>
            <a:off x="749160" y="1599928"/>
            <a:ext cx="3819342" cy="2655058"/>
          </a:xfrm>
          <a:prstGeom prst="rect">
            <a:avLst/>
          </a:prstGeom>
          <a:ln/>
        </p:spPr>
        <p:style>
          <a:lnRef idx="2">
            <a:schemeClr val="accent3"/>
          </a:lnRef>
          <a:fillRef idx="1">
            <a:schemeClr val="lt1"/>
          </a:fillRef>
          <a:effectRef idx="0">
            <a:schemeClr val="accent3"/>
          </a:effectRef>
          <a:fontRef idx="minor">
            <a:schemeClr val="dk1"/>
          </a:fontRef>
        </p:style>
        <p:txBody>
          <a:bodyPr lIns="82932" tIns="41454" rIns="82932" bIns="41454" anchor="t" anchorCtr="0">
            <a:noAutofit/>
          </a:bodyPr>
          <a:lstStyle/>
          <a:p>
            <a:pPr>
              <a:buClr>
                <a:srgbClr val="000000"/>
              </a:buClr>
              <a:buSzPct val="25000"/>
            </a:pPr>
            <a:r>
              <a:rPr lang="es-ES" sz="1600" dirty="0">
                <a:solidFill>
                  <a:srgbClr val="000000"/>
                </a:solidFill>
                <a:latin typeface="Raleway" panose="020B0604020202020204" charset="0"/>
                <a:sym typeface="Arial"/>
              </a:rPr>
              <a:t>Sede:  Seattle, Washington, USA</a:t>
            </a:r>
          </a:p>
          <a:p>
            <a:pPr>
              <a:buClr>
                <a:srgbClr val="000000"/>
              </a:buClr>
            </a:pPr>
            <a:endParaRPr sz="1600" dirty="0">
              <a:solidFill>
                <a:srgbClr val="000000"/>
              </a:solidFill>
              <a:latin typeface="Raleway" panose="020B0604020202020204" charset="0"/>
              <a:sym typeface="Arial"/>
            </a:endParaRPr>
          </a:p>
          <a:p>
            <a:pPr>
              <a:buClr>
                <a:srgbClr val="000000"/>
              </a:buClr>
              <a:buSzPct val="25000"/>
            </a:pPr>
            <a:r>
              <a:rPr lang="es-ES" sz="1600" dirty="0">
                <a:solidFill>
                  <a:srgbClr val="000000"/>
                </a:solidFill>
                <a:latin typeface="Raleway" panose="020B0604020202020204" charset="0"/>
                <a:sym typeface="Arial"/>
              </a:rPr>
              <a:t>Fundada: 2007 </a:t>
            </a:r>
          </a:p>
          <a:p>
            <a:pPr>
              <a:buClr>
                <a:srgbClr val="000000"/>
              </a:buClr>
            </a:pPr>
            <a:endParaRPr sz="1600" dirty="0">
              <a:solidFill>
                <a:srgbClr val="000000"/>
              </a:solidFill>
              <a:latin typeface="Raleway" panose="020B0604020202020204" charset="0"/>
              <a:sym typeface="Arial"/>
            </a:endParaRPr>
          </a:p>
          <a:p>
            <a:pPr>
              <a:buClr>
                <a:srgbClr val="000000"/>
              </a:buClr>
              <a:buSzPct val="25000"/>
            </a:pPr>
            <a:r>
              <a:rPr lang="es-ES" sz="1600" dirty="0">
                <a:solidFill>
                  <a:srgbClr val="000000"/>
                </a:solidFill>
                <a:latin typeface="Raleway" panose="020B0604020202020204" charset="0"/>
                <a:sym typeface="Arial"/>
              </a:rPr>
              <a:t>Modelo negocio: </a:t>
            </a:r>
          </a:p>
          <a:p>
            <a:pPr>
              <a:buClr>
                <a:srgbClr val="000000"/>
              </a:buClr>
              <a:buSzPct val="25000"/>
            </a:pPr>
            <a:r>
              <a:rPr lang="es-ES" sz="1600" dirty="0">
                <a:solidFill>
                  <a:srgbClr val="000000"/>
                </a:solidFill>
                <a:latin typeface="Raleway" panose="020B0604020202020204" charset="0"/>
                <a:sym typeface="Arial"/>
              </a:rPr>
              <a:t>Software-as-a-</a:t>
            </a:r>
            <a:r>
              <a:rPr lang="es-ES" sz="1600" dirty="0" err="1">
                <a:solidFill>
                  <a:srgbClr val="000000"/>
                </a:solidFill>
                <a:latin typeface="Raleway" panose="020B0604020202020204" charset="0"/>
                <a:sym typeface="Arial"/>
              </a:rPr>
              <a:t>Service</a:t>
            </a:r>
            <a:r>
              <a:rPr lang="es-ES" sz="1600" dirty="0">
                <a:solidFill>
                  <a:srgbClr val="000000"/>
                </a:solidFill>
                <a:latin typeface="Raleway" panose="020B0604020202020204" charset="0"/>
                <a:sym typeface="Arial"/>
              </a:rPr>
              <a:t> bajo </a:t>
            </a:r>
          </a:p>
          <a:p>
            <a:pPr>
              <a:buClr>
                <a:srgbClr val="000000"/>
              </a:buClr>
              <a:buSzPct val="25000"/>
            </a:pPr>
            <a:r>
              <a:rPr lang="es-ES" sz="1600" dirty="0">
                <a:solidFill>
                  <a:srgbClr val="000000"/>
                </a:solidFill>
                <a:latin typeface="Raleway" panose="020B0604020202020204" charset="0"/>
                <a:sym typeface="Arial"/>
              </a:rPr>
              <a:t>licencia.</a:t>
            </a:r>
          </a:p>
          <a:p>
            <a:pPr>
              <a:buClr>
                <a:srgbClr val="000000"/>
              </a:buClr>
            </a:pPr>
            <a:endParaRPr sz="1600" dirty="0">
              <a:solidFill>
                <a:srgbClr val="000000"/>
              </a:solidFill>
              <a:latin typeface="Raleway" panose="020B0604020202020204" charset="0"/>
              <a:sym typeface="Arial"/>
            </a:endParaRPr>
          </a:p>
          <a:p>
            <a:pPr>
              <a:buClr>
                <a:srgbClr val="000000"/>
              </a:buClr>
              <a:buSzPct val="25000"/>
            </a:pPr>
            <a:r>
              <a:rPr lang="es-ES" sz="1600" dirty="0">
                <a:solidFill>
                  <a:srgbClr val="000000"/>
                </a:solidFill>
                <a:latin typeface="Raleway" panose="020B0604020202020204" charset="0"/>
                <a:sym typeface="Arial"/>
              </a:rPr>
              <a:t>API y </a:t>
            </a:r>
            <a:r>
              <a:rPr lang="es-ES" sz="1600" dirty="0" err="1">
                <a:solidFill>
                  <a:srgbClr val="000000"/>
                </a:solidFill>
                <a:latin typeface="Raleway" panose="020B0604020202020204" charset="0"/>
                <a:sym typeface="Arial"/>
              </a:rPr>
              <a:t>SDK’s</a:t>
            </a:r>
            <a:r>
              <a:rPr lang="es-ES" sz="1600" dirty="0">
                <a:solidFill>
                  <a:srgbClr val="000000"/>
                </a:solidFill>
                <a:latin typeface="Raleway" panose="020B0604020202020204" charset="0"/>
                <a:sym typeface="Arial"/>
              </a:rPr>
              <a:t> (acceso a datos)</a:t>
            </a:r>
          </a:p>
          <a:p>
            <a:pPr>
              <a:buClr>
                <a:srgbClr val="000000"/>
              </a:buClr>
              <a:buSzPct val="25000"/>
            </a:pPr>
            <a:r>
              <a:rPr lang="es-ES" sz="1600" dirty="0">
                <a:solidFill>
                  <a:srgbClr val="000000"/>
                </a:solidFill>
                <a:latin typeface="Raleway" panose="020B0604020202020204" charset="0"/>
                <a:sym typeface="Arial"/>
              </a:rPr>
              <a:t> </a:t>
            </a:r>
            <a:r>
              <a:rPr lang="es-ES" sz="1600" dirty="0" err="1">
                <a:solidFill>
                  <a:srgbClr val="000000"/>
                </a:solidFill>
                <a:latin typeface="Raleway" panose="020B0604020202020204" charset="0"/>
                <a:sym typeface="Arial"/>
              </a:rPr>
              <a:t>OpenSource</a:t>
            </a:r>
            <a:r>
              <a:rPr lang="es-ES" sz="1600" dirty="0">
                <a:solidFill>
                  <a:srgbClr val="000000"/>
                </a:solidFill>
                <a:latin typeface="Raleway" panose="020B0604020202020204" charset="0"/>
                <a:sym typeface="Arial"/>
              </a:rPr>
              <a:t>.</a:t>
            </a:r>
          </a:p>
          <a:p>
            <a:pPr>
              <a:buClr>
                <a:srgbClr val="000000"/>
              </a:buClr>
            </a:pPr>
            <a:endParaRPr sz="1600" dirty="0">
              <a:solidFill>
                <a:srgbClr val="000000"/>
              </a:solidFill>
              <a:latin typeface="Raleway" panose="020B0604020202020204" charset="0"/>
              <a:sym typeface="Arial"/>
            </a:endParaRPr>
          </a:p>
          <a:p>
            <a:pPr>
              <a:buClr>
                <a:srgbClr val="000000"/>
              </a:buClr>
            </a:pPr>
            <a:endParaRPr sz="1600" dirty="0">
              <a:solidFill>
                <a:srgbClr val="000000"/>
              </a:solidFill>
              <a:latin typeface="Raleway" panose="020B0604020202020204" charset="0"/>
              <a:sym typeface="Arial"/>
            </a:endParaRPr>
          </a:p>
        </p:txBody>
      </p:sp>
      <p:sp>
        <p:nvSpPr>
          <p:cNvPr id="311" name="Shape 311"/>
          <p:cNvSpPr/>
          <p:nvPr/>
        </p:nvSpPr>
        <p:spPr>
          <a:xfrm>
            <a:off x="430848" y="4423036"/>
            <a:ext cx="8485056" cy="1431284"/>
          </a:xfrm>
          <a:prstGeom prst="rect">
            <a:avLst/>
          </a:prstGeom>
          <a:solidFill>
            <a:schemeClr val="tx2">
              <a:lumMod val="20000"/>
              <a:lumOff val="80000"/>
            </a:schemeClr>
          </a:solidFill>
          <a:ln>
            <a:noFill/>
          </a:ln>
        </p:spPr>
        <p:txBody>
          <a:bodyPr lIns="82932" tIns="41454" rIns="82932" bIns="41454" anchor="t" anchorCtr="0">
            <a:noAutofit/>
          </a:bodyPr>
          <a:lstStyle/>
          <a:p>
            <a:pPr>
              <a:buClr>
                <a:srgbClr val="000000"/>
              </a:buClr>
              <a:buSzPct val="25000"/>
            </a:pPr>
            <a:r>
              <a:rPr lang="es-ES" sz="1600" u="none" strike="noStrike" cap="none" dirty="0" err="1">
                <a:solidFill>
                  <a:srgbClr val="000000"/>
                </a:solidFill>
                <a:latin typeface="Raleway" panose="020B0604020202020204" charset="0"/>
                <a:sym typeface="Arial"/>
              </a:rPr>
              <a:t>Socrata</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is</a:t>
            </a:r>
            <a:r>
              <a:rPr lang="es-ES" sz="1600" u="none" strike="noStrike" cap="none" dirty="0">
                <a:solidFill>
                  <a:srgbClr val="000000"/>
                </a:solidFill>
                <a:latin typeface="Raleway" panose="020B0604020202020204" charset="0"/>
                <a:sym typeface="Arial"/>
              </a:rPr>
              <a:t> a </a:t>
            </a:r>
            <a:r>
              <a:rPr lang="es-ES" sz="1600" u="none" strike="noStrike" cap="none" dirty="0" err="1">
                <a:solidFill>
                  <a:srgbClr val="000000"/>
                </a:solidFill>
                <a:latin typeface="Raleway" panose="020B0604020202020204" charset="0"/>
                <a:sym typeface="Arial"/>
              </a:rPr>
              <a:t>company</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that</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provides</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cloud-based</a:t>
            </a:r>
            <a:r>
              <a:rPr lang="es-ES" sz="1600" u="none" strike="noStrike" cap="none" dirty="0">
                <a:solidFill>
                  <a:srgbClr val="000000"/>
                </a:solidFill>
                <a:latin typeface="Raleway" panose="020B0604020202020204" charset="0"/>
                <a:sym typeface="Arial"/>
              </a:rPr>
              <a:t> data </a:t>
            </a:r>
            <a:r>
              <a:rPr lang="es-ES" sz="1600" u="none" strike="noStrike" cap="none" dirty="0" err="1">
                <a:solidFill>
                  <a:srgbClr val="000000"/>
                </a:solidFill>
                <a:latin typeface="Raleway" panose="020B0604020202020204" charset="0"/>
                <a:sym typeface="Arial"/>
              </a:rPr>
              <a:t>visualization</a:t>
            </a:r>
            <a:r>
              <a:rPr lang="es-ES" sz="1600" u="none" strike="noStrike" cap="none" dirty="0">
                <a:solidFill>
                  <a:srgbClr val="000000"/>
                </a:solidFill>
                <a:latin typeface="Raleway" panose="020B0604020202020204" charset="0"/>
                <a:sym typeface="Arial"/>
              </a:rPr>
              <a:t> and </a:t>
            </a:r>
            <a:r>
              <a:rPr lang="es-ES" sz="1600" u="none" strike="noStrike" cap="none" dirty="0" err="1">
                <a:solidFill>
                  <a:srgbClr val="000000"/>
                </a:solidFill>
                <a:latin typeface="Raleway" panose="020B0604020202020204" charset="0"/>
                <a:sym typeface="Arial"/>
              </a:rPr>
              <a:t>analysis</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tools</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for</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opening</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government</a:t>
            </a:r>
            <a:r>
              <a:rPr lang="es-ES" sz="1600" u="none" strike="noStrike" cap="none" dirty="0">
                <a:solidFill>
                  <a:srgbClr val="000000"/>
                </a:solidFill>
                <a:latin typeface="Raleway" panose="020B0604020202020204" charset="0"/>
                <a:sym typeface="Arial"/>
              </a:rPr>
              <a:t> data. </a:t>
            </a:r>
            <a:r>
              <a:rPr lang="es-ES" sz="1600" u="none" strike="noStrike" cap="none" dirty="0" err="1">
                <a:solidFill>
                  <a:srgbClr val="000000"/>
                </a:solidFill>
                <a:latin typeface="Raleway" panose="020B0604020202020204" charset="0"/>
                <a:sym typeface="Arial"/>
              </a:rPr>
              <a:t>Originally</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called</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Blist</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Socrata</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was</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founded</a:t>
            </a:r>
            <a:r>
              <a:rPr lang="es-ES" sz="1600" u="none" strike="noStrike" cap="none" dirty="0">
                <a:solidFill>
                  <a:srgbClr val="000000"/>
                </a:solidFill>
                <a:latin typeface="Raleway" panose="020B0604020202020204" charset="0"/>
                <a:sym typeface="Arial"/>
              </a:rPr>
              <a:t> in </a:t>
            </a:r>
            <a:r>
              <a:rPr lang="es-ES" sz="1600" u="none" strike="noStrike" cap="none" dirty="0" err="1">
                <a:solidFill>
                  <a:srgbClr val="000000"/>
                </a:solidFill>
                <a:latin typeface="Raleway" panose="020B0604020202020204" charset="0"/>
                <a:sym typeface="Arial"/>
              </a:rPr>
              <a:t>February</a:t>
            </a:r>
            <a:r>
              <a:rPr lang="es-ES" sz="1600" u="none" strike="noStrike" cap="none" dirty="0">
                <a:solidFill>
                  <a:srgbClr val="000000"/>
                </a:solidFill>
                <a:latin typeface="Raleway" panose="020B0604020202020204" charset="0"/>
                <a:sym typeface="Arial"/>
              </a:rPr>
              <a:t> 2007. </a:t>
            </a:r>
            <a:r>
              <a:rPr lang="es-ES" sz="1600" u="none" strike="noStrike" cap="none" dirty="0" err="1">
                <a:solidFill>
                  <a:srgbClr val="000000"/>
                </a:solidFill>
                <a:latin typeface="Raleway" panose="020B0604020202020204" charset="0"/>
                <a:sym typeface="Arial"/>
              </a:rPr>
              <a:t>Socrata</a:t>
            </a:r>
            <a:r>
              <a:rPr lang="es-ES" sz="1600" u="none" strike="noStrike" cap="none" dirty="0">
                <a:solidFill>
                  <a:srgbClr val="000000"/>
                </a:solidFill>
                <a:latin typeface="Raleway" panose="020B0604020202020204" charset="0"/>
                <a:sym typeface="Arial"/>
              </a:rPr>
              <a:t> targets non-</a:t>
            </a:r>
            <a:r>
              <a:rPr lang="es-ES" sz="1600" u="none" strike="noStrike" cap="none" dirty="0" err="1">
                <a:solidFill>
                  <a:srgbClr val="000000"/>
                </a:solidFill>
                <a:latin typeface="Raleway" panose="020B0604020202020204" charset="0"/>
                <a:sym typeface="Arial"/>
              </a:rPr>
              <a:t>technical</a:t>
            </a:r>
            <a:r>
              <a:rPr lang="es-ES" sz="1600" u="none" strike="noStrike" cap="none" dirty="0">
                <a:solidFill>
                  <a:srgbClr val="000000"/>
                </a:solidFill>
                <a:latin typeface="Raleway" panose="020B0604020202020204" charset="0"/>
                <a:sym typeface="Arial"/>
              </a:rPr>
              <a:t> Internet </a:t>
            </a:r>
            <a:r>
              <a:rPr lang="es-ES" sz="1600" u="none" strike="noStrike" cap="none" dirty="0" err="1">
                <a:solidFill>
                  <a:srgbClr val="000000"/>
                </a:solidFill>
                <a:latin typeface="Raleway" panose="020B0604020202020204" charset="0"/>
                <a:sym typeface="Arial"/>
              </a:rPr>
              <a:t>users</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who</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want</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to</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view</a:t>
            </a:r>
            <a:r>
              <a:rPr lang="es-ES" sz="1600" u="none" strike="noStrike" cap="none" dirty="0">
                <a:solidFill>
                  <a:srgbClr val="000000"/>
                </a:solidFill>
                <a:latin typeface="Raleway" panose="020B0604020202020204" charset="0"/>
                <a:sym typeface="Arial"/>
              </a:rPr>
              <a:t> and share </a:t>
            </a:r>
            <a:r>
              <a:rPr lang="es-ES" sz="1600" u="none" strike="noStrike" cap="none" dirty="0" err="1">
                <a:solidFill>
                  <a:srgbClr val="000000"/>
                </a:solidFill>
                <a:latin typeface="Raleway" panose="020B0604020202020204" charset="0"/>
                <a:sym typeface="Arial"/>
              </a:rPr>
              <a:t>government</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healthcare</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energy</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education</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or</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environment</a:t>
            </a:r>
            <a:r>
              <a:rPr lang="es-ES" sz="1600" u="none" strike="noStrike" cap="none" dirty="0">
                <a:solidFill>
                  <a:srgbClr val="000000"/>
                </a:solidFill>
                <a:latin typeface="Raleway" panose="020B0604020202020204" charset="0"/>
                <a:sym typeface="Arial"/>
              </a:rPr>
              <a:t> data. </a:t>
            </a:r>
            <a:r>
              <a:rPr lang="es-ES" sz="1600" u="none" strike="noStrike" cap="none" dirty="0" err="1">
                <a:solidFill>
                  <a:srgbClr val="000000"/>
                </a:solidFill>
                <a:latin typeface="Raleway" panose="020B0604020202020204" charset="0"/>
                <a:sym typeface="Arial"/>
              </a:rPr>
              <a:t>Its</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products</a:t>
            </a:r>
            <a:r>
              <a:rPr lang="es-ES" sz="1600" u="none" strike="noStrike" cap="none" dirty="0">
                <a:solidFill>
                  <a:srgbClr val="000000"/>
                </a:solidFill>
                <a:latin typeface="Raleway" panose="020B0604020202020204" charset="0"/>
                <a:sym typeface="Arial"/>
              </a:rPr>
              <a:t> are </a:t>
            </a:r>
            <a:r>
              <a:rPr lang="es-ES" sz="1600" u="none" strike="noStrike" cap="none" dirty="0" err="1">
                <a:solidFill>
                  <a:srgbClr val="000000"/>
                </a:solidFill>
                <a:latin typeface="Raleway" panose="020B0604020202020204" charset="0"/>
                <a:sym typeface="Arial"/>
              </a:rPr>
              <a:t>issued</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under</a:t>
            </a:r>
            <a:r>
              <a:rPr lang="es-ES" sz="1600" u="none" strike="noStrike" cap="none" dirty="0">
                <a:solidFill>
                  <a:srgbClr val="000000"/>
                </a:solidFill>
                <a:latin typeface="Raleway" panose="020B0604020202020204" charset="0"/>
                <a:sym typeface="Arial"/>
              </a:rPr>
              <a:t> a </a:t>
            </a:r>
            <a:r>
              <a:rPr lang="es-ES" sz="1600" u="none" strike="noStrike" cap="none" dirty="0" err="1">
                <a:solidFill>
                  <a:srgbClr val="000000"/>
                </a:solidFill>
                <a:latin typeface="Raleway" panose="020B0604020202020204" charset="0"/>
                <a:sym typeface="Arial"/>
              </a:rPr>
              <a:t>proprietary</a:t>
            </a:r>
            <a:r>
              <a:rPr lang="es-ES" sz="1600" u="none" strike="noStrike" cap="none" dirty="0">
                <a:solidFill>
                  <a:srgbClr val="000000"/>
                </a:solidFill>
                <a:latin typeface="Raleway" panose="020B0604020202020204" charset="0"/>
                <a:sym typeface="Arial"/>
              </a:rPr>
              <a:t>, </a:t>
            </a:r>
            <a:r>
              <a:rPr lang="es-ES" sz="1600" u="none" strike="noStrike" cap="none" dirty="0" err="1">
                <a:solidFill>
                  <a:srgbClr val="000000"/>
                </a:solidFill>
                <a:latin typeface="Raleway" panose="020B0604020202020204" charset="0"/>
                <a:sym typeface="Arial"/>
              </a:rPr>
              <a:t>closed</a:t>
            </a:r>
            <a:r>
              <a:rPr lang="es-ES" sz="1600" u="none" strike="noStrike" cap="none" dirty="0">
                <a:solidFill>
                  <a:srgbClr val="000000"/>
                </a:solidFill>
                <a:latin typeface="Raleway" panose="020B0604020202020204" charset="0"/>
                <a:sym typeface="Arial"/>
              </a:rPr>
              <a:t>, exclusive </a:t>
            </a:r>
            <a:r>
              <a:rPr lang="es-ES" sz="1600" u="none" strike="noStrike" cap="none" dirty="0" err="1">
                <a:solidFill>
                  <a:srgbClr val="000000"/>
                </a:solidFill>
                <a:latin typeface="Raleway" panose="020B0604020202020204" charset="0"/>
                <a:sym typeface="Arial"/>
              </a:rPr>
              <a:t>license</a:t>
            </a:r>
            <a:endParaRPr lang="es-ES" sz="1600" u="none" strike="noStrike" cap="none" dirty="0">
              <a:solidFill>
                <a:srgbClr val="000000"/>
              </a:solidFill>
              <a:latin typeface="Raleway" panose="020B0604020202020204" charset="0"/>
              <a:sym typeface="Arial"/>
            </a:endParaRPr>
          </a:p>
        </p:txBody>
      </p:sp>
      <p:sp>
        <p:nvSpPr>
          <p:cNvPr id="312" name="Shape 312"/>
          <p:cNvSpPr txBox="1"/>
          <p:nvPr/>
        </p:nvSpPr>
        <p:spPr>
          <a:xfrm>
            <a:off x="749160" y="6307246"/>
            <a:ext cx="4137655" cy="153807"/>
          </a:xfrm>
          <a:prstGeom prst="rect">
            <a:avLst/>
          </a:prstGeom>
          <a:noFill/>
          <a:ln>
            <a:noFill/>
          </a:ln>
        </p:spPr>
        <p:txBody>
          <a:bodyPr lIns="82932" tIns="41454" rIns="82932" bIns="41454" anchor="t" anchorCtr="0">
            <a:noAutofit/>
          </a:bodyPr>
          <a:lstStyle/>
          <a:p>
            <a:pPr>
              <a:buClr>
                <a:srgbClr val="000000"/>
              </a:buClr>
              <a:buSzPct val="25000"/>
            </a:pPr>
            <a:r>
              <a:rPr lang="es-ES" sz="1500" dirty="0">
                <a:solidFill>
                  <a:srgbClr val="00B0F0"/>
                </a:solidFill>
                <a:latin typeface="Raleway" panose="020B0604020202020204" charset="0"/>
                <a:sym typeface="Arial"/>
              </a:rPr>
              <a:t>Fuente: https://en.wikipedia.org/wiki/Socrata</a:t>
            </a:r>
          </a:p>
        </p:txBody>
      </p:sp>
      <p:sp>
        <p:nvSpPr>
          <p:cNvPr id="12" name="Shape 87"/>
          <p:cNvSpPr txBox="1"/>
          <p:nvPr/>
        </p:nvSpPr>
        <p:spPr>
          <a:xfrm>
            <a:off x="-184028" y="416419"/>
            <a:ext cx="5591328" cy="1070383"/>
          </a:xfrm>
          <a:prstGeom prst="rect">
            <a:avLst/>
          </a:prstGeom>
          <a:noFill/>
          <a:ln>
            <a:noFill/>
          </a:ln>
        </p:spPr>
        <p:txBody>
          <a:bodyPr lIns="82909" tIns="82909" rIns="82909" bIns="82909" anchor="t" anchorCtr="0">
            <a:noAutofit/>
          </a:bodyPr>
          <a:lstStyle/>
          <a:p>
            <a:pPr algn="ctr">
              <a:buClr>
                <a:srgbClr val="2CACE9"/>
              </a:buClr>
              <a:buSzPct val="25000"/>
            </a:pPr>
            <a:r>
              <a:rPr lang="es-ES" sz="4400" b="1" dirty="0" err="1">
                <a:solidFill>
                  <a:schemeClr val="tx2">
                    <a:lumMod val="75000"/>
                  </a:schemeClr>
                </a:solidFill>
                <a:latin typeface="Raleway"/>
                <a:ea typeface="Raleway"/>
                <a:cs typeface="Raleway"/>
                <a:sym typeface="Raleway"/>
              </a:rPr>
              <a:t>Socrata</a:t>
            </a:r>
            <a:endParaRPr lang="es-ES" sz="4400" b="1" dirty="0">
              <a:solidFill>
                <a:schemeClr val="tx2">
                  <a:lumMod val="75000"/>
                </a:schemeClr>
              </a:solidFill>
              <a:latin typeface="Raleway"/>
              <a:ea typeface="Raleway"/>
              <a:cs typeface="Raleway"/>
              <a:sym typeface="Raleway"/>
            </a:endParaRPr>
          </a:p>
        </p:txBody>
      </p:sp>
    </p:spTree>
    <p:extLst>
      <p:ext uri="{BB962C8B-B14F-4D97-AF65-F5344CB8AC3E}">
        <p14:creationId xmlns:p14="http://schemas.microsoft.com/office/powerpoint/2010/main" val="43744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9" name="Shape 309"/>
          <p:cNvPicPr preferRelativeResize="0"/>
          <p:nvPr/>
        </p:nvPicPr>
        <p:blipFill rotWithShape="1">
          <a:blip r:embed="rId3">
            <a:alphaModFix/>
          </a:blip>
          <a:srcRect/>
          <a:stretch/>
        </p:blipFill>
        <p:spPr>
          <a:xfrm>
            <a:off x="6527509" y="1381767"/>
            <a:ext cx="2343043" cy="2293791"/>
          </a:xfrm>
          <a:prstGeom prst="rect">
            <a:avLst/>
          </a:prstGeom>
          <a:noFill/>
          <a:ln>
            <a:noFill/>
          </a:ln>
          <a:effectLst>
            <a:outerShdw blurRad="50799" dist="38100" dir="2700000" algn="tl" rotWithShape="0">
              <a:srgbClr val="000000">
                <a:alpha val="40000"/>
              </a:srgbClr>
            </a:outerShdw>
          </a:effectLst>
        </p:spPr>
      </p:pic>
      <p:sp>
        <p:nvSpPr>
          <p:cNvPr id="123" name="Shape 84"/>
          <p:cNvSpPr txBox="1"/>
          <p:nvPr/>
        </p:nvSpPr>
        <p:spPr>
          <a:xfrm>
            <a:off x="591079" y="3083004"/>
            <a:ext cx="6646477" cy="2261876"/>
          </a:xfrm>
          <a:prstGeom prst="rect">
            <a:avLst/>
          </a:prstGeom>
          <a:noFill/>
          <a:ln>
            <a:noFill/>
          </a:ln>
        </p:spPr>
        <p:txBody>
          <a:bodyPr lIns="82909" tIns="82909" rIns="82909" bIns="82909" anchor="t" anchorCtr="0">
            <a:noAutofit/>
          </a:bodyPr>
          <a:lstStyle/>
          <a:p>
            <a:pPr>
              <a:buClr>
                <a:schemeClr val="dk1"/>
              </a:buClr>
            </a:pPr>
            <a:r>
              <a:rPr lang="es-ES" sz="2100" b="1" dirty="0">
                <a:solidFill>
                  <a:schemeClr val="dk2"/>
                </a:solidFill>
                <a:latin typeface="Raleway"/>
                <a:ea typeface="Raleway"/>
                <a:cs typeface="Raleway"/>
                <a:sym typeface="Raleway"/>
              </a:rPr>
              <a:t>Links</a:t>
            </a:r>
          </a:p>
          <a:p>
            <a:pPr lvl="0">
              <a:buClr>
                <a:srgbClr val="000000"/>
              </a:buClr>
              <a:buSzPct val="25000"/>
            </a:pPr>
            <a:r>
              <a:rPr lang="es-ES" sz="2200" u="sng" dirty="0">
                <a:solidFill>
                  <a:schemeClr val="hlink"/>
                </a:solidFill>
                <a:hlinkClick r:id="rId4"/>
              </a:rPr>
              <a:t>https://socrata.com/</a:t>
            </a:r>
          </a:p>
          <a:p>
            <a:pPr lvl="0">
              <a:buClr>
                <a:srgbClr val="000000"/>
              </a:buClr>
              <a:buSzPct val="25000"/>
            </a:pPr>
            <a:r>
              <a:rPr lang="es-ES" sz="2200" u="sng" dirty="0">
                <a:solidFill>
                  <a:schemeClr val="hlink"/>
                </a:solidFill>
                <a:hlinkClick r:id="rId5"/>
              </a:rPr>
              <a:t>https://socrata.com/solutions/publica-open-data-cloud/</a:t>
            </a:r>
          </a:p>
          <a:p>
            <a:pPr lvl="0">
              <a:buClr>
                <a:srgbClr val="000000"/>
              </a:buClr>
              <a:buSzPct val="25000"/>
            </a:pPr>
            <a:r>
              <a:rPr lang="es-ES" sz="2200" u="sng" dirty="0">
                <a:solidFill>
                  <a:schemeClr val="hlink"/>
                </a:solidFill>
                <a:hlinkClick r:id="rId6"/>
              </a:rPr>
              <a:t>https://github.com/socrata</a:t>
            </a: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p:nvPr/>
        </p:nvSpPr>
        <p:spPr>
          <a:xfrm>
            <a:off x="850174" y="626105"/>
            <a:ext cx="4526549"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SOCRATA : Portal global</a:t>
            </a:r>
          </a:p>
        </p:txBody>
      </p:sp>
      <p:sp>
        <p:nvSpPr>
          <p:cNvPr id="322" name="Shape 322"/>
          <p:cNvSpPr/>
          <p:nvPr/>
        </p:nvSpPr>
        <p:spPr>
          <a:xfrm>
            <a:off x="1826987" y="4796181"/>
            <a:ext cx="4964664" cy="307130"/>
          </a:xfrm>
          <a:prstGeom prst="rect">
            <a:avLst/>
          </a:prstGeom>
          <a:noFill/>
          <a:ln>
            <a:noFill/>
          </a:ln>
        </p:spPr>
        <p:txBody>
          <a:bodyPr lIns="82932" tIns="41454" rIns="82932" bIns="41454" anchor="t" anchorCtr="0">
            <a:noAutofit/>
          </a:bodyPr>
          <a:lstStyle/>
          <a:p>
            <a:pPr>
              <a:buClr>
                <a:srgbClr val="000000"/>
              </a:buClr>
              <a:buSzPct val="25000"/>
            </a:pPr>
            <a:r>
              <a:rPr lang="es-ES" sz="2000" dirty="0">
                <a:solidFill>
                  <a:schemeClr val="accent5">
                    <a:lumMod val="75000"/>
                  </a:schemeClr>
                </a:solidFill>
                <a:latin typeface="Arial"/>
                <a:ea typeface="Arial"/>
                <a:cs typeface="Arial"/>
                <a:sym typeface="Arial"/>
              </a:rPr>
              <a:t>https://www.</a:t>
            </a:r>
            <a:r>
              <a:rPr lang="es-ES" sz="2000" u="sng" dirty="0">
                <a:solidFill>
                  <a:schemeClr val="accent5">
                    <a:lumMod val="75000"/>
                  </a:schemeClr>
                </a:solidFill>
              </a:rPr>
              <a:t>opendatanetwork</a:t>
            </a:r>
            <a:r>
              <a:rPr lang="es-ES" sz="2000" dirty="0">
                <a:solidFill>
                  <a:schemeClr val="accent5">
                    <a:lumMod val="75000"/>
                  </a:schemeClr>
                </a:solidFill>
                <a:latin typeface="Arial"/>
                <a:ea typeface="Arial"/>
                <a:cs typeface="Arial"/>
                <a:sym typeface="Arial"/>
              </a:rPr>
              <a:t>.com</a:t>
            </a:r>
            <a:r>
              <a:rPr lang="es-ES" sz="1200" dirty="0">
                <a:solidFill>
                  <a:srgbClr val="000000"/>
                </a:solidFill>
                <a:latin typeface="Arial"/>
                <a:ea typeface="Arial"/>
                <a:cs typeface="Arial"/>
                <a:sym typeface="Arial"/>
              </a:rPr>
              <a:t>/</a:t>
            </a:r>
          </a:p>
        </p:txBody>
      </p:sp>
      <p:sp>
        <p:nvSpPr>
          <p:cNvPr id="323" name="Shape 323"/>
          <p:cNvSpPr/>
          <p:nvPr/>
        </p:nvSpPr>
        <p:spPr>
          <a:xfrm>
            <a:off x="1066898" y="5243126"/>
            <a:ext cx="7215211" cy="279210"/>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2000" dirty="0">
                <a:solidFill>
                  <a:schemeClr val="accent5">
                    <a:lumMod val="75000"/>
                  </a:schemeClr>
                </a:solidFill>
              </a:rPr>
              <a:t>https://socrata.com/blog/socrata-introduces-open-data-network/</a:t>
            </a:r>
          </a:p>
        </p:txBody>
      </p:sp>
      <p:pic>
        <p:nvPicPr>
          <p:cNvPr id="324" name="Shape 324"/>
          <p:cNvPicPr preferRelativeResize="0"/>
          <p:nvPr/>
        </p:nvPicPr>
        <p:blipFill rotWithShape="1">
          <a:blip r:embed="rId3">
            <a:alphaModFix/>
          </a:blip>
          <a:srcRect/>
          <a:stretch/>
        </p:blipFill>
        <p:spPr>
          <a:xfrm>
            <a:off x="1254836" y="1183638"/>
            <a:ext cx="6282090" cy="361254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p:nvPr/>
        </p:nvSpPr>
        <p:spPr>
          <a:xfrm>
            <a:off x="850175" y="379398"/>
            <a:ext cx="3721824"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SOCRATA  </a:t>
            </a:r>
            <a:r>
              <a:rPr lang="es-ES" dirty="0" err="1">
                <a:solidFill>
                  <a:schemeClr val="tx2">
                    <a:lumMod val="75000"/>
                  </a:schemeClr>
                </a:solidFill>
              </a:rPr>
              <a:t>APIs</a:t>
            </a:r>
            <a:r>
              <a:rPr lang="es-ES" dirty="0">
                <a:solidFill>
                  <a:schemeClr val="tx2">
                    <a:lumMod val="75000"/>
                  </a:schemeClr>
                </a:solidFill>
              </a:rPr>
              <a:t>:</a:t>
            </a:r>
          </a:p>
          <a:p>
            <a:pPr marL="414726" indent="-414726">
              <a:buFont typeface="Arial" panose="020B0604020202020204" pitchFamily="34" charset="0"/>
              <a:buChar char="•"/>
            </a:pPr>
            <a:r>
              <a:rPr lang="es-ES" dirty="0">
                <a:solidFill>
                  <a:schemeClr val="tx2">
                    <a:lumMod val="75000"/>
                  </a:schemeClr>
                </a:solidFill>
              </a:rPr>
              <a:t>DISCOVERY API</a:t>
            </a:r>
          </a:p>
          <a:p>
            <a:endParaRPr lang="es-ES" dirty="0">
              <a:solidFill>
                <a:schemeClr val="tx2">
                  <a:lumMod val="75000"/>
                </a:schemeClr>
              </a:solidFill>
            </a:endParaRPr>
          </a:p>
          <a:p>
            <a:endParaRPr lang="es-ES" dirty="0">
              <a:solidFill>
                <a:schemeClr val="tx2">
                  <a:lumMod val="75000"/>
                </a:schemeClr>
              </a:solidFill>
            </a:endParaRPr>
          </a:p>
          <a:p>
            <a:pPr marL="414726" indent="-414726">
              <a:buFont typeface="Arial" panose="020B0604020202020204" pitchFamily="34" charset="0"/>
              <a:buChar char="•"/>
            </a:pPr>
            <a:r>
              <a:rPr lang="es-ES" dirty="0">
                <a:solidFill>
                  <a:schemeClr val="tx2">
                    <a:lumMod val="75000"/>
                  </a:schemeClr>
                </a:solidFill>
              </a:rPr>
              <a:t>API  (SODA)</a:t>
            </a:r>
          </a:p>
        </p:txBody>
      </p:sp>
      <p:sp>
        <p:nvSpPr>
          <p:cNvPr id="334" name="Shape 334"/>
          <p:cNvSpPr/>
          <p:nvPr/>
        </p:nvSpPr>
        <p:spPr>
          <a:xfrm>
            <a:off x="736014" y="2737089"/>
            <a:ext cx="7671970" cy="279210"/>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2200" dirty="0">
                <a:solidFill>
                  <a:schemeClr val="accent5">
                    <a:lumMod val="75000"/>
                  </a:schemeClr>
                </a:solidFill>
              </a:rPr>
              <a:t>https://dev.socrata.com/consumers/getting-started.html</a:t>
            </a:r>
          </a:p>
        </p:txBody>
      </p:sp>
      <p:pic>
        <p:nvPicPr>
          <p:cNvPr id="335" name="Shape 335"/>
          <p:cNvPicPr preferRelativeResize="0"/>
          <p:nvPr/>
        </p:nvPicPr>
        <p:blipFill rotWithShape="1">
          <a:blip r:embed="rId3">
            <a:alphaModFix/>
          </a:blip>
          <a:srcRect/>
          <a:stretch/>
        </p:blipFill>
        <p:spPr>
          <a:xfrm>
            <a:off x="850174" y="3428999"/>
            <a:ext cx="3873888" cy="2582178"/>
          </a:xfrm>
          <a:prstGeom prst="rect">
            <a:avLst/>
          </a:prstGeom>
          <a:noFill/>
          <a:ln>
            <a:noFill/>
          </a:ln>
        </p:spPr>
      </p:pic>
      <p:sp>
        <p:nvSpPr>
          <p:cNvPr id="336" name="Shape 336" descr="save image"/>
          <p:cNvSpPr/>
          <p:nvPr/>
        </p:nvSpPr>
        <p:spPr>
          <a:xfrm>
            <a:off x="4433760" y="3290746"/>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pic>
        <p:nvPicPr>
          <p:cNvPr id="337" name="Shape 337"/>
          <p:cNvPicPr preferRelativeResize="0"/>
          <p:nvPr/>
        </p:nvPicPr>
        <p:blipFill rotWithShape="1">
          <a:blip r:embed="rId4">
            <a:alphaModFix/>
          </a:blip>
          <a:srcRect/>
          <a:stretch/>
        </p:blipFill>
        <p:spPr>
          <a:xfrm>
            <a:off x="3317760" y="4022618"/>
            <a:ext cx="4976641" cy="1008304"/>
          </a:xfrm>
          <a:prstGeom prst="rect">
            <a:avLst/>
          </a:prstGeom>
          <a:noFill/>
          <a:ln w="9525" cap="flat" cmpd="sng">
            <a:solidFill>
              <a:srgbClr val="BFBFBF"/>
            </a:solidFill>
            <a:prstDash val="solid"/>
            <a:round/>
            <a:headEnd type="none" w="med" len="med"/>
            <a:tailEnd type="none" w="med" len="med"/>
          </a:ln>
          <a:effectLst>
            <a:outerShdw blurRad="50799" dist="38100" dir="2700000" algn="tl" rotWithShape="0">
              <a:srgbClr val="000000">
                <a:alpha val="40000"/>
              </a:srgbClr>
            </a:outerShdw>
          </a:effectLst>
        </p:spPr>
      </p:pic>
      <p:sp>
        <p:nvSpPr>
          <p:cNvPr id="2" name="Rectángulo 1"/>
          <p:cNvSpPr/>
          <p:nvPr/>
        </p:nvSpPr>
        <p:spPr>
          <a:xfrm>
            <a:off x="1100464" y="1531093"/>
            <a:ext cx="4839411" cy="418814"/>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2200" dirty="0">
                <a:solidFill>
                  <a:schemeClr val="accent5">
                    <a:lumMod val="75000"/>
                  </a:schemeClr>
                </a:solidFill>
              </a:rPr>
              <a:t>http://docs.socratadiscovery.apiary.io/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p:nvPr/>
        </p:nvSpPr>
        <p:spPr>
          <a:xfrm>
            <a:off x="1121222" y="636251"/>
            <a:ext cx="3721824" cy="493907"/>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Portales con </a:t>
            </a:r>
            <a:r>
              <a:rPr lang="es-ES" dirty="0" err="1">
                <a:solidFill>
                  <a:schemeClr val="tx2">
                    <a:lumMod val="75000"/>
                  </a:schemeClr>
                </a:solidFill>
              </a:rPr>
              <a:t>Socrata</a:t>
            </a:r>
            <a:r>
              <a:rPr lang="es-ES" dirty="0">
                <a:solidFill>
                  <a:schemeClr val="tx2">
                    <a:lumMod val="75000"/>
                  </a:schemeClr>
                </a:solidFill>
              </a:rPr>
              <a:t>:</a:t>
            </a:r>
          </a:p>
          <a:p>
            <a:endParaRPr lang="es-ES" dirty="0">
              <a:solidFill>
                <a:schemeClr val="tx2">
                  <a:lumMod val="75000"/>
                </a:schemeClr>
              </a:solidFill>
            </a:endParaRPr>
          </a:p>
        </p:txBody>
      </p:sp>
      <p:sp>
        <p:nvSpPr>
          <p:cNvPr id="336" name="Shape 336" descr="save image"/>
          <p:cNvSpPr/>
          <p:nvPr/>
        </p:nvSpPr>
        <p:spPr>
          <a:xfrm>
            <a:off x="4433760" y="3290746"/>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sp>
        <p:nvSpPr>
          <p:cNvPr id="3" name="Rectángulo 2">
            <a:extLst>
              <a:ext uri="{FF2B5EF4-FFF2-40B4-BE49-F238E27FC236}">
                <a16:creationId xmlns:a16="http://schemas.microsoft.com/office/drawing/2014/main" id="{C2CFDD10-36DF-453A-86D1-0D4A63F0C179}"/>
              </a:ext>
            </a:extLst>
          </p:cNvPr>
          <p:cNvSpPr/>
          <p:nvPr/>
        </p:nvSpPr>
        <p:spPr>
          <a:xfrm>
            <a:off x="654385" y="2025786"/>
            <a:ext cx="4055854" cy="369332"/>
          </a:xfrm>
          <a:prstGeom prst="rect">
            <a:avLst/>
          </a:prstGeom>
        </p:spPr>
        <p:txBody>
          <a:bodyPr wrap="none">
            <a:spAutoFit/>
          </a:bodyPr>
          <a:lstStyle/>
          <a:p>
            <a:r>
              <a:rPr lang="es-ES" dirty="0">
                <a:solidFill>
                  <a:schemeClr val="tx2">
                    <a:lumMod val="75000"/>
                  </a:schemeClr>
                </a:solidFill>
              </a:rPr>
              <a:t>https://analisi.transparenciaatalunya.cat/</a:t>
            </a:r>
          </a:p>
        </p:txBody>
      </p:sp>
      <p:pic>
        <p:nvPicPr>
          <p:cNvPr id="4" name="Imagen 3">
            <a:extLst>
              <a:ext uri="{FF2B5EF4-FFF2-40B4-BE49-F238E27FC236}">
                <a16:creationId xmlns:a16="http://schemas.microsoft.com/office/drawing/2014/main" id="{6CB909DD-D373-4762-9669-58BA1C8C45D1}"/>
              </a:ext>
            </a:extLst>
          </p:cNvPr>
          <p:cNvPicPr>
            <a:picLocks noChangeAspect="1"/>
          </p:cNvPicPr>
          <p:nvPr/>
        </p:nvPicPr>
        <p:blipFill>
          <a:blip r:embed="rId3"/>
          <a:stretch>
            <a:fillRect/>
          </a:stretch>
        </p:blipFill>
        <p:spPr>
          <a:xfrm>
            <a:off x="5320038" y="1388243"/>
            <a:ext cx="3169578" cy="1755374"/>
          </a:xfrm>
          <a:prstGeom prst="rect">
            <a:avLst/>
          </a:prstGeom>
          <a:effectLst>
            <a:outerShdw blurRad="50800" dist="38100" dir="5400000" algn="t" rotWithShape="0">
              <a:prstClr val="black">
                <a:alpha val="40000"/>
              </a:prstClr>
            </a:outerShdw>
          </a:effectLst>
        </p:spPr>
      </p:pic>
      <p:sp>
        <p:nvSpPr>
          <p:cNvPr id="5" name="Rectángulo 4">
            <a:extLst>
              <a:ext uri="{FF2B5EF4-FFF2-40B4-BE49-F238E27FC236}">
                <a16:creationId xmlns:a16="http://schemas.microsoft.com/office/drawing/2014/main" id="{60D28242-4A95-4B8F-BECE-C902D0FD0A45}"/>
              </a:ext>
            </a:extLst>
          </p:cNvPr>
          <p:cNvSpPr/>
          <p:nvPr/>
        </p:nvSpPr>
        <p:spPr>
          <a:xfrm>
            <a:off x="861878" y="3706671"/>
            <a:ext cx="3640868" cy="369332"/>
          </a:xfrm>
          <a:prstGeom prst="rect">
            <a:avLst/>
          </a:prstGeom>
        </p:spPr>
        <p:txBody>
          <a:bodyPr wrap="none">
            <a:spAutoFit/>
          </a:bodyPr>
          <a:lstStyle/>
          <a:p>
            <a:r>
              <a:rPr lang="es-ES" dirty="0"/>
              <a:t>https://opendata.rubi.cat/es/browse</a:t>
            </a:r>
          </a:p>
        </p:txBody>
      </p:sp>
      <p:pic>
        <p:nvPicPr>
          <p:cNvPr id="6" name="Imagen 5">
            <a:extLst>
              <a:ext uri="{FF2B5EF4-FFF2-40B4-BE49-F238E27FC236}">
                <a16:creationId xmlns:a16="http://schemas.microsoft.com/office/drawing/2014/main" id="{EAAA34A2-9AB8-4889-9E27-D8B720E18CC0}"/>
              </a:ext>
            </a:extLst>
          </p:cNvPr>
          <p:cNvPicPr>
            <a:picLocks noChangeAspect="1"/>
          </p:cNvPicPr>
          <p:nvPr/>
        </p:nvPicPr>
        <p:blipFill>
          <a:blip r:embed="rId4"/>
          <a:stretch>
            <a:fillRect/>
          </a:stretch>
        </p:blipFill>
        <p:spPr>
          <a:xfrm>
            <a:off x="5320037" y="3737186"/>
            <a:ext cx="3063675" cy="169998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442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p:nvPr/>
        </p:nvSpPr>
        <p:spPr>
          <a:xfrm>
            <a:off x="580608" y="403988"/>
            <a:ext cx="3225058"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OPENDATASOFT</a:t>
            </a:r>
          </a:p>
        </p:txBody>
      </p:sp>
      <p:sp>
        <p:nvSpPr>
          <p:cNvPr id="348" name="Shape 348"/>
          <p:cNvSpPr txBox="1"/>
          <p:nvPr/>
        </p:nvSpPr>
        <p:spPr>
          <a:xfrm>
            <a:off x="429395" y="1389457"/>
            <a:ext cx="2440207" cy="2820013"/>
          </a:xfrm>
          <a:prstGeom prst="rect">
            <a:avLst/>
          </a:prstGeom>
          <a:ln/>
        </p:spPr>
        <p:style>
          <a:lnRef idx="2">
            <a:schemeClr val="accent3"/>
          </a:lnRef>
          <a:fillRef idx="1">
            <a:schemeClr val="lt1"/>
          </a:fillRef>
          <a:effectRef idx="0">
            <a:schemeClr val="accent3"/>
          </a:effectRef>
          <a:fontRef idx="minor">
            <a:schemeClr val="dk1"/>
          </a:fontRef>
        </p:style>
        <p:txBody>
          <a:bodyPr lIns="82932" tIns="41454" rIns="82932" bIns="41454" anchor="t" anchorCtr="0">
            <a:noAutofit/>
          </a:bodyPr>
          <a:lstStyle/>
          <a:p>
            <a:pPr>
              <a:buClr>
                <a:srgbClr val="000000"/>
              </a:buClr>
              <a:buSzPct val="25000"/>
            </a:pPr>
            <a:r>
              <a:rPr lang="es-ES" sz="1300" dirty="0">
                <a:solidFill>
                  <a:srgbClr val="000000"/>
                </a:solidFill>
                <a:latin typeface="Arial"/>
                <a:ea typeface="Arial"/>
                <a:cs typeface="Arial"/>
                <a:sym typeface="Arial"/>
              </a:rPr>
              <a:t>Sede:  Paris, Fr</a:t>
            </a:r>
          </a:p>
          <a:p>
            <a:pPr>
              <a:buClr>
                <a:srgbClr val="000000"/>
              </a:buClr>
            </a:pPr>
            <a:endParaRPr sz="1300" dirty="0">
              <a:solidFill>
                <a:srgbClr val="000000"/>
              </a:solidFill>
              <a:latin typeface="Arial"/>
              <a:ea typeface="Arial"/>
              <a:cs typeface="Arial"/>
              <a:sym typeface="Arial"/>
            </a:endParaRPr>
          </a:p>
          <a:p>
            <a:pPr>
              <a:buClr>
                <a:srgbClr val="000000"/>
              </a:buClr>
              <a:buSzPct val="25000"/>
            </a:pPr>
            <a:r>
              <a:rPr lang="es-ES" sz="1300" dirty="0">
                <a:solidFill>
                  <a:srgbClr val="000000"/>
                </a:solidFill>
                <a:latin typeface="Arial"/>
                <a:ea typeface="Arial"/>
                <a:cs typeface="Arial"/>
                <a:sym typeface="Arial"/>
              </a:rPr>
              <a:t>Fundada: 2011 </a:t>
            </a:r>
          </a:p>
          <a:p>
            <a:pPr>
              <a:buClr>
                <a:srgbClr val="000000"/>
              </a:buClr>
            </a:pPr>
            <a:endParaRPr sz="1300" dirty="0">
              <a:solidFill>
                <a:srgbClr val="000000"/>
              </a:solidFill>
              <a:latin typeface="Arial"/>
              <a:ea typeface="Arial"/>
              <a:cs typeface="Arial"/>
              <a:sym typeface="Arial"/>
            </a:endParaRPr>
          </a:p>
          <a:p>
            <a:pPr>
              <a:buClr>
                <a:srgbClr val="000000"/>
              </a:buClr>
              <a:buSzPct val="25000"/>
            </a:pPr>
            <a:r>
              <a:rPr lang="es-ES" sz="1300" dirty="0">
                <a:solidFill>
                  <a:srgbClr val="000000"/>
                </a:solidFill>
                <a:latin typeface="Arial"/>
                <a:ea typeface="Arial"/>
                <a:cs typeface="Arial"/>
                <a:sym typeface="Arial"/>
              </a:rPr>
              <a:t>Modelo negocio: </a:t>
            </a:r>
          </a:p>
          <a:p>
            <a:pPr>
              <a:buClr>
                <a:srgbClr val="000000"/>
              </a:buClr>
              <a:buSzPct val="25000"/>
            </a:pPr>
            <a:r>
              <a:rPr lang="es-ES" sz="1300" dirty="0">
                <a:solidFill>
                  <a:srgbClr val="000000"/>
                </a:solidFill>
                <a:latin typeface="Arial"/>
                <a:ea typeface="Arial"/>
                <a:cs typeface="Arial"/>
                <a:sym typeface="Arial"/>
              </a:rPr>
              <a:t>Software-as-a-</a:t>
            </a:r>
            <a:r>
              <a:rPr lang="es-ES" sz="1300" dirty="0" err="1">
                <a:solidFill>
                  <a:srgbClr val="000000"/>
                </a:solidFill>
                <a:latin typeface="Arial"/>
                <a:ea typeface="Arial"/>
                <a:cs typeface="Arial"/>
                <a:sym typeface="Arial"/>
              </a:rPr>
              <a:t>Service</a:t>
            </a:r>
            <a:r>
              <a:rPr lang="es-ES" sz="1300" dirty="0">
                <a:solidFill>
                  <a:srgbClr val="000000"/>
                </a:solidFill>
                <a:latin typeface="Arial"/>
                <a:ea typeface="Arial"/>
                <a:cs typeface="Arial"/>
                <a:sym typeface="Arial"/>
              </a:rPr>
              <a:t> bajo </a:t>
            </a:r>
          </a:p>
          <a:p>
            <a:pPr>
              <a:buClr>
                <a:srgbClr val="000000"/>
              </a:buClr>
              <a:buSzPct val="25000"/>
            </a:pPr>
            <a:r>
              <a:rPr lang="es-ES" sz="1300" dirty="0">
                <a:solidFill>
                  <a:srgbClr val="000000"/>
                </a:solidFill>
                <a:latin typeface="Arial"/>
                <a:ea typeface="Arial"/>
                <a:cs typeface="Arial"/>
                <a:sym typeface="Arial"/>
              </a:rPr>
              <a:t>licencia.</a:t>
            </a:r>
          </a:p>
          <a:p>
            <a:pPr>
              <a:buClr>
                <a:srgbClr val="000000"/>
              </a:buClr>
            </a:pPr>
            <a:endParaRPr sz="1300" dirty="0">
              <a:solidFill>
                <a:srgbClr val="000000"/>
              </a:solidFill>
              <a:latin typeface="Arial"/>
              <a:ea typeface="Arial"/>
              <a:cs typeface="Arial"/>
              <a:sym typeface="Arial"/>
            </a:endParaRPr>
          </a:p>
          <a:p>
            <a:pPr>
              <a:buClr>
                <a:srgbClr val="000000"/>
              </a:buClr>
              <a:buSzPct val="25000"/>
            </a:pPr>
            <a:r>
              <a:rPr lang="es-ES" sz="1300" dirty="0">
                <a:solidFill>
                  <a:srgbClr val="000000"/>
                </a:solidFill>
                <a:latin typeface="Arial"/>
                <a:ea typeface="Arial"/>
                <a:cs typeface="Arial"/>
                <a:sym typeface="Arial"/>
              </a:rPr>
              <a:t>API y </a:t>
            </a:r>
            <a:r>
              <a:rPr lang="es-ES" sz="1300" dirty="0" err="1">
                <a:solidFill>
                  <a:srgbClr val="000000"/>
                </a:solidFill>
                <a:latin typeface="Arial"/>
                <a:ea typeface="Arial"/>
                <a:cs typeface="Arial"/>
                <a:sym typeface="Arial"/>
              </a:rPr>
              <a:t>SDK’s</a:t>
            </a:r>
            <a:r>
              <a:rPr lang="es-ES" sz="1300" dirty="0">
                <a:solidFill>
                  <a:srgbClr val="000000"/>
                </a:solidFill>
                <a:latin typeface="Arial"/>
                <a:ea typeface="Arial"/>
                <a:cs typeface="Arial"/>
                <a:sym typeface="Arial"/>
              </a:rPr>
              <a:t> (acceso a datos)</a:t>
            </a:r>
          </a:p>
          <a:p>
            <a:pPr>
              <a:buClr>
                <a:srgbClr val="000000"/>
              </a:buClr>
              <a:buSzPct val="25000"/>
            </a:pPr>
            <a:r>
              <a:rPr lang="es-ES" sz="1300" dirty="0">
                <a:solidFill>
                  <a:srgbClr val="000000"/>
                </a:solidFill>
                <a:latin typeface="Arial"/>
                <a:ea typeface="Arial"/>
                <a:cs typeface="Arial"/>
                <a:sym typeface="Arial"/>
              </a:rPr>
              <a:t> </a:t>
            </a:r>
            <a:r>
              <a:rPr lang="es-ES" sz="1300" dirty="0" err="1">
                <a:solidFill>
                  <a:srgbClr val="000000"/>
                </a:solidFill>
                <a:latin typeface="Arial"/>
                <a:ea typeface="Arial"/>
                <a:cs typeface="Arial"/>
                <a:sym typeface="Arial"/>
              </a:rPr>
              <a:t>OpenSource</a:t>
            </a:r>
            <a:endParaRPr lang="es-ES" sz="1300" dirty="0">
              <a:solidFill>
                <a:srgbClr val="000000"/>
              </a:solidFill>
              <a:latin typeface="Arial"/>
              <a:ea typeface="Arial"/>
              <a:cs typeface="Arial"/>
              <a:sym typeface="Arial"/>
            </a:endParaRPr>
          </a:p>
          <a:p>
            <a:pPr>
              <a:buClr>
                <a:srgbClr val="000000"/>
              </a:buClr>
            </a:pPr>
            <a:endParaRPr sz="1300" dirty="0">
              <a:solidFill>
                <a:srgbClr val="000000"/>
              </a:solidFill>
              <a:latin typeface="Arial"/>
              <a:ea typeface="Arial"/>
              <a:cs typeface="Arial"/>
              <a:sym typeface="Arial"/>
            </a:endParaRPr>
          </a:p>
          <a:p>
            <a:pPr>
              <a:buClr>
                <a:srgbClr val="000000"/>
              </a:buClr>
              <a:buSzPct val="25000"/>
            </a:pPr>
            <a:r>
              <a:rPr lang="es-ES" sz="1300" dirty="0">
                <a:solidFill>
                  <a:srgbClr val="000000"/>
                </a:solidFill>
                <a:latin typeface="Arial"/>
                <a:ea typeface="Arial"/>
                <a:cs typeface="Arial"/>
                <a:sym typeface="Arial"/>
              </a:rPr>
              <a:t>Gratuito para “</a:t>
            </a:r>
            <a:r>
              <a:rPr lang="es-ES" sz="1300" dirty="0" err="1">
                <a:solidFill>
                  <a:srgbClr val="000000"/>
                </a:solidFill>
                <a:latin typeface="Arial"/>
                <a:ea typeface="Arial"/>
                <a:cs typeface="Arial"/>
                <a:sym typeface="Arial"/>
              </a:rPr>
              <a:t>nonprofit</a:t>
            </a:r>
            <a:r>
              <a:rPr lang="es-ES" sz="1300" dirty="0">
                <a:solidFill>
                  <a:srgbClr val="000000"/>
                </a:solidFill>
                <a:latin typeface="Arial"/>
                <a:ea typeface="Arial"/>
                <a:cs typeface="Arial"/>
                <a:sym typeface="Arial"/>
              </a:rPr>
              <a:t>” y ONG</a:t>
            </a:r>
          </a:p>
          <a:p>
            <a:pPr>
              <a:buClr>
                <a:srgbClr val="000000"/>
              </a:buClr>
            </a:pPr>
            <a:endParaRPr sz="1300" dirty="0">
              <a:solidFill>
                <a:srgbClr val="000000"/>
              </a:solidFill>
              <a:latin typeface="Arial"/>
              <a:ea typeface="Arial"/>
              <a:cs typeface="Arial"/>
              <a:sym typeface="Arial"/>
            </a:endParaRPr>
          </a:p>
          <a:p>
            <a:pPr>
              <a:buClr>
                <a:srgbClr val="000000"/>
              </a:buClr>
            </a:pPr>
            <a:endParaRPr sz="1300" dirty="0">
              <a:solidFill>
                <a:srgbClr val="000000"/>
              </a:solidFill>
              <a:latin typeface="Arial"/>
              <a:ea typeface="Arial"/>
              <a:cs typeface="Arial"/>
              <a:sym typeface="Arial"/>
            </a:endParaRPr>
          </a:p>
        </p:txBody>
      </p:sp>
      <p:sp>
        <p:nvSpPr>
          <p:cNvPr id="349" name="Shape 349"/>
          <p:cNvSpPr/>
          <p:nvPr/>
        </p:nvSpPr>
        <p:spPr>
          <a:xfrm>
            <a:off x="343024" y="4381388"/>
            <a:ext cx="8485056" cy="1763038"/>
          </a:xfrm>
          <a:prstGeom prst="rect">
            <a:avLst/>
          </a:prstGeom>
          <a:solidFill>
            <a:schemeClr val="tx2">
              <a:lumMod val="20000"/>
              <a:lumOff val="80000"/>
            </a:schemeClr>
          </a:solidFill>
          <a:ln>
            <a:noFill/>
          </a:ln>
        </p:spPr>
        <p:txBody>
          <a:bodyPr lIns="82932" tIns="41454" rIns="82932" bIns="41454" anchor="t" anchorCtr="0">
            <a:noAutofit/>
          </a:bodyPr>
          <a:lstStyle/>
          <a:p>
            <a:pPr>
              <a:buClr>
                <a:srgbClr val="000000"/>
              </a:buClr>
              <a:buSzPct val="25000"/>
              <a:buFont typeface="Arial"/>
            </a:pPr>
            <a:r>
              <a:rPr lang="es-ES" dirty="0" err="1">
                <a:latin typeface="Raleway" panose="020B0604020202020204" charset="0"/>
              </a:rPr>
              <a:t>OpenDataSoft</a:t>
            </a:r>
            <a:r>
              <a:rPr lang="es-ES" dirty="0">
                <a:latin typeface="Raleway" panose="020B0604020202020204" charset="0"/>
              </a:rPr>
              <a:t> </a:t>
            </a:r>
            <a:r>
              <a:rPr lang="es-ES" dirty="0" err="1">
                <a:latin typeface="Raleway" panose="020B0604020202020204" charset="0"/>
              </a:rPr>
              <a:t>is</a:t>
            </a:r>
            <a:r>
              <a:rPr lang="es-ES" dirty="0">
                <a:latin typeface="Raleway" panose="020B0604020202020204" charset="0"/>
              </a:rPr>
              <a:t> a </a:t>
            </a:r>
            <a:r>
              <a:rPr lang="es-ES" dirty="0" err="1">
                <a:latin typeface="Raleway" panose="020B0604020202020204" charset="0"/>
              </a:rPr>
              <a:t>private</a:t>
            </a:r>
            <a:r>
              <a:rPr lang="es-ES" dirty="0">
                <a:latin typeface="Raleway" panose="020B0604020202020204" charset="0"/>
              </a:rPr>
              <a:t> software </a:t>
            </a:r>
            <a:r>
              <a:rPr lang="es-ES" dirty="0" err="1">
                <a:latin typeface="Raleway" panose="020B0604020202020204" charset="0"/>
              </a:rPr>
              <a:t>company</a:t>
            </a:r>
            <a:r>
              <a:rPr lang="es-ES" dirty="0">
                <a:latin typeface="Raleway" panose="020B0604020202020204" charset="0"/>
              </a:rPr>
              <a:t> </a:t>
            </a:r>
            <a:r>
              <a:rPr lang="es-ES" dirty="0" err="1">
                <a:latin typeface="Raleway" panose="020B0604020202020204" charset="0"/>
              </a:rPr>
              <a:t>specialized</a:t>
            </a:r>
            <a:r>
              <a:rPr lang="es-ES" dirty="0">
                <a:latin typeface="Raleway" panose="020B0604020202020204" charset="0"/>
              </a:rPr>
              <a:t> in </a:t>
            </a:r>
            <a:r>
              <a:rPr lang="es-ES" dirty="0" err="1">
                <a:latin typeface="Raleway" panose="020B0604020202020204" charset="0"/>
              </a:rPr>
              <a:t>transforming</a:t>
            </a:r>
            <a:r>
              <a:rPr lang="es-ES" dirty="0">
                <a:latin typeface="Raleway" panose="020B0604020202020204" charset="0"/>
              </a:rPr>
              <a:t> </a:t>
            </a:r>
            <a:r>
              <a:rPr lang="es-ES" dirty="0" err="1">
                <a:latin typeface="Raleway" panose="020B0604020202020204" charset="0"/>
              </a:rPr>
              <a:t>structured</a:t>
            </a:r>
            <a:r>
              <a:rPr lang="es-ES" dirty="0">
                <a:latin typeface="Raleway" panose="020B0604020202020204" charset="0"/>
              </a:rPr>
              <a:t> data </a:t>
            </a:r>
            <a:r>
              <a:rPr lang="es-ES" dirty="0" err="1">
                <a:latin typeface="Raleway" panose="020B0604020202020204" charset="0"/>
              </a:rPr>
              <a:t>into</a:t>
            </a:r>
            <a:r>
              <a:rPr lang="es-ES" dirty="0">
                <a:latin typeface="Raleway" panose="020B0604020202020204" charset="0"/>
              </a:rPr>
              <a:t> API and </a:t>
            </a:r>
            <a:r>
              <a:rPr lang="es-ES" dirty="0" err="1">
                <a:latin typeface="Raleway" panose="020B0604020202020204" charset="0"/>
              </a:rPr>
              <a:t>visualizations</a:t>
            </a:r>
            <a:r>
              <a:rPr lang="es-ES" dirty="0">
                <a:latin typeface="Raleway" panose="020B0604020202020204" charset="0"/>
              </a:rPr>
              <a:t>. </a:t>
            </a:r>
            <a:r>
              <a:rPr lang="es-ES" dirty="0" err="1">
                <a:latin typeface="Raleway" panose="020B0604020202020204" charset="0"/>
              </a:rPr>
              <a:t>Founded</a:t>
            </a:r>
            <a:r>
              <a:rPr lang="es-ES" dirty="0">
                <a:latin typeface="Raleway" panose="020B0604020202020204" charset="0"/>
              </a:rPr>
              <a:t> in 2011, </a:t>
            </a:r>
            <a:r>
              <a:rPr lang="es-ES" dirty="0" err="1">
                <a:latin typeface="Raleway" panose="020B0604020202020204" charset="0"/>
              </a:rPr>
              <a:t>OpenDataSoft</a:t>
            </a:r>
            <a:r>
              <a:rPr lang="es-ES" dirty="0">
                <a:latin typeface="Raleway" panose="020B0604020202020204" charset="0"/>
              </a:rPr>
              <a:t> targets non-</a:t>
            </a:r>
            <a:r>
              <a:rPr lang="es-ES" dirty="0" err="1">
                <a:latin typeface="Raleway" panose="020B0604020202020204" charset="0"/>
              </a:rPr>
              <a:t>technical</a:t>
            </a:r>
            <a:r>
              <a:rPr lang="es-ES" dirty="0">
                <a:latin typeface="Raleway" panose="020B0604020202020204" charset="0"/>
              </a:rPr>
              <a:t> </a:t>
            </a:r>
            <a:r>
              <a:rPr lang="es-ES" dirty="0" err="1">
                <a:latin typeface="Raleway" panose="020B0604020202020204" charset="0"/>
              </a:rPr>
              <a:t>users</a:t>
            </a:r>
            <a:r>
              <a:rPr lang="es-ES" dirty="0">
                <a:latin typeface="Raleway" panose="020B0604020202020204" charset="0"/>
              </a:rPr>
              <a:t> </a:t>
            </a:r>
            <a:r>
              <a:rPr lang="es-ES" dirty="0" err="1">
                <a:latin typeface="Raleway" panose="020B0604020202020204" charset="0"/>
              </a:rPr>
              <a:t>who</a:t>
            </a:r>
            <a:r>
              <a:rPr lang="es-ES" dirty="0">
                <a:latin typeface="Raleway" panose="020B0604020202020204" charset="0"/>
              </a:rPr>
              <a:t> </a:t>
            </a:r>
            <a:r>
              <a:rPr lang="es-ES" dirty="0" err="1">
                <a:latin typeface="Raleway" panose="020B0604020202020204" charset="0"/>
              </a:rPr>
              <a:t>wish</a:t>
            </a:r>
            <a:r>
              <a:rPr lang="es-ES" dirty="0">
                <a:latin typeface="Raleway" panose="020B0604020202020204" charset="0"/>
              </a:rPr>
              <a:t> to share and </a:t>
            </a:r>
            <a:r>
              <a:rPr lang="es-ES" dirty="0" err="1">
                <a:latin typeface="Raleway" panose="020B0604020202020204" charset="0"/>
              </a:rPr>
              <a:t>visualize</a:t>
            </a:r>
            <a:r>
              <a:rPr lang="es-ES" dirty="0">
                <a:latin typeface="Raleway" panose="020B0604020202020204" charset="0"/>
              </a:rPr>
              <a:t> </a:t>
            </a:r>
            <a:r>
              <a:rPr lang="es-ES" dirty="0" err="1">
                <a:latin typeface="Raleway" panose="020B0604020202020204" charset="0"/>
              </a:rPr>
              <a:t>government</a:t>
            </a:r>
            <a:r>
              <a:rPr lang="es-ES" dirty="0">
                <a:latin typeface="Raleway" panose="020B0604020202020204" charset="0"/>
              </a:rPr>
              <a:t>, </a:t>
            </a:r>
            <a:r>
              <a:rPr lang="es-ES" dirty="0" err="1">
                <a:latin typeface="Raleway" panose="020B0604020202020204" charset="0"/>
              </a:rPr>
              <a:t>health</a:t>
            </a:r>
            <a:r>
              <a:rPr lang="es-ES" dirty="0">
                <a:latin typeface="Raleway" panose="020B0604020202020204" charset="0"/>
              </a:rPr>
              <a:t>, </a:t>
            </a:r>
            <a:r>
              <a:rPr lang="es-ES" dirty="0" err="1">
                <a:latin typeface="Raleway" panose="020B0604020202020204" charset="0"/>
              </a:rPr>
              <a:t>energy</a:t>
            </a:r>
            <a:r>
              <a:rPr lang="es-ES" dirty="0">
                <a:latin typeface="Raleway" panose="020B0604020202020204" charset="0"/>
              </a:rPr>
              <a:t> and </a:t>
            </a:r>
            <a:r>
              <a:rPr lang="es-ES" dirty="0" err="1">
                <a:latin typeface="Raleway" panose="020B0604020202020204" charset="0"/>
              </a:rPr>
              <a:t>environmental</a:t>
            </a:r>
            <a:r>
              <a:rPr lang="es-ES" dirty="0">
                <a:latin typeface="Raleway" panose="020B0604020202020204" charset="0"/>
              </a:rPr>
              <a:t> data.</a:t>
            </a:r>
          </a:p>
          <a:p>
            <a:pPr>
              <a:buClr>
                <a:srgbClr val="000000"/>
              </a:buClr>
              <a:buSzPct val="25000"/>
              <a:buFont typeface="Arial"/>
            </a:pPr>
            <a:r>
              <a:rPr lang="es-ES" dirty="0" err="1">
                <a:latin typeface="Raleway" panose="020B0604020202020204" charset="0"/>
              </a:rPr>
              <a:t>OpenDataSoft</a:t>
            </a:r>
            <a:r>
              <a:rPr lang="es-ES" dirty="0">
                <a:latin typeface="Raleway" panose="020B0604020202020204" charset="0"/>
              </a:rPr>
              <a:t> </a:t>
            </a:r>
            <a:r>
              <a:rPr lang="es-ES" dirty="0" err="1">
                <a:latin typeface="Raleway" panose="020B0604020202020204" charset="0"/>
              </a:rPr>
              <a:t>allows</a:t>
            </a:r>
            <a:r>
              <a:rPr lang="es-ES" dirty="0">
                <a:latin typeface="Raleway" panose="020B0604020202020204" charset="0"/>
              </a:rPr>
              <a:t> </a:t>
            </a:r>
            <a:r>
              <a:rPr lang="es-ES" dirty="0" err="1">
                <a:latin typeface="Raleway" panose="020B0604020202020204" charset="0"/>
              </a:rPr>
              <a:t>restricted</a:t>
            </a:r>
            <a:r>
              <a:rPr lang="es-ES" dirty="0">
                <a:latin typeface="Raleway" panose="020B0604020202020204" charset="0"/>
              </a:rPr>
              <a:t> and open </a:t>
            </a:r>
            <a:r>
              <a:rPr lang="es-ES" dirty="0" err="1">
                <a:latin typeface="Raleway" panose="020B0604020202020204" charset="0"/>
              </a:rPr>
              <a:t>sharing</a:t>
            </a:r>
            <a:r>
              <a:rPr lang="es-ES" dirty="0">
                <a:latin typeface="Raleway" panose="020B0604020202020204" charset="0"/>
              </a:rPr>
              <a:t> </a:t>
            </a:r>
            <a:r>
              <a:rPr lang="es-ES" dirty="0" err="1">
                <a:latin typeface="Raleway" panose="020B0604020202020204" charset="0"/>
              </a:rPr>
              <a:t>ecosystems</a:t>
            </a:r>
            <a:r>
              <a:rPr lang="es-ES" dirty="0">
                <a:latin typeface="Raleway" panose="020B0604020202020204" charset="0"/>
              </a:rPr>
              <a:t> </a:t>
            </a:r>
            <a:r>
              <a:rPr lang="es-ES" dirty="0" err="1">
                <a:latin typeface="Raleway" panose="020B0604020202020204" charset="0"/>
              </a:rPr>
              <a:t>like</a:t>
            </a:r>
            <a:r>
              <a:rPr lang="es-ES" dirty="0">
                <a:latin typeface="Raleway" panose="020B0604020202020204" charset="0"/>
              </a:rPr>
              <a:t> open data </a:t>
            </a:r>
            <a:r>
              <a:rPr lang="es-ES" dirty="0" err="1">
                <a:latin typeface="Raleway" panose="020B0604020202020204" charset="0"/>
              </a:rPr>
              <a:t>portals</a:t>
            </a:r>
            <a:r>
              <a:rPr lang="es-ES" dirty="0">
                <a:latin typeface="Raleway" panose="020B0604020202020204" charset="0"/>
              </a:rPr>
              <a:t>.</a:t>
            </a:r>
          </a:p>
        </p:txBody>
      </p:sp>
      <p:sp>
        <p:nvSpPr>
          <p:cNvPr id="350" name="Shape 350"/>
          <p:cNvSpPr txBox="1"/>
          <p:nvPr/>
        </p:nvSpPr>
        <p:spPr>
          <a:xfrm>
            <a:off x="429395" y="6267478"/>
            <a:ext cx="5638702" cy="305923"/>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marL="0" indent="0">
              <a:buClr>
                <a:srgbClr val="000000"/>
              </a:buClr>
              <a:buSzPct val="25000"/>
              <a:buFont typeface="Arial"/>
              <a:defRPr sz="1600">
                <a:solidFill>
                  <a:srgbClr val="00B0F0"/>
                </a:solidFill>
                <a:latin typeface="Raleway" panose="020B0604020202020204" charset="0"/>
              </a:defRPr>
            </a:lvl1pPr>
          </a:lstStyle>
          <a:p>
            <a:r>
              <a:rPr lang="es-ES" dirty="0"/>
              <a:t>Fuente: https://en.wikipedia.org/wiki/opendatasoft</a:t>
            </a:r>
          </a:p>
        </p:txBody>
      </p:sp>
      <p:sp>
        <p:nvSpPr>
          <p:cNvPr id="354" name="Shape 354" descr="save image"/>
          <p:cNvSpPr/>
          <p:nvPr/>
        </p:nvSpPr>
        <p:spPr>
          <a:xfrm>
            <a:off x="2393255" y="4243134"/>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pic>
        <p:nvPicPr>
          <p:cNvPr id="355" name="Shape 355"/>
          <p:cNvPicPr preferRelativeResize="0"/>
          <p:nvPr/>
        </p:nvPicPr>
        <p:blipFill rotWithShape="1">
          <a:blip r:embed="rId3">
            <a:alphaModFix/>
          </a:blip>
          <a:srcRect/>
          <a:stretch/>
        </p:blipFill>
        <p:spPr>
          <a:xfrm>
            <a:off x="4396912" y="1389457"/>
            <a:ext cx="3438856" cy="2216481"/>
          </a:xfrm>
          <a:prstGeom prst="rect">
            <a:avLst/>
          </a:prstGeom>
          <a:noFill/>
          <a:ln>
            <a:noFill/>
          </a:ln>
          <a:effectLst>
            <a:outerShdw blurRad="50799" dist="38100" dir="2700000" algn="tl" rotWithShape="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Shape 347"/>
          <p:cNvSpPr/>
          <p:nvPr/>
        </p:nvSpPr>
        <p:spPr>
          <a:xfrm>
            <a:off x="3188734" y="4483368"/>
            <a:ext cx="3857917" cy="1256442"/>
          </a:xfrm>
          <a:prstGeom prst="rect">
            <a:avLst/>
          </a:prstGeom>
          <a:noFill/>
          <a:ln>
            <a:noFill/>
          </a:ln>
        </p:spPr>
        <p:txBody>
          <a:bodyPr lIns="82932" tIns="41454" rIns="82932" bIns="41454" anchor="t" anchorCtr="0">
            <a:noAutofit/>
          </a:bodyPr>
          <a:lstStyle/>
          <a:p>
            <a:pPr>
              <a:buClr>
                <a:srgbClr val="000000"/>
              </a:buClr>
            </a:pPr>
            <a:endParaRPr sz="1300" dirty="0">
              <a:solidFill>
                <a:srgbClr val="000000"/>
              </a:solidFill>
              <a:latin typeface="Arial"/>
              <a:ea typeface="Arial"/>
              <a:cs typeface="Arial"/>
              <a:sym typeface="Arial"/>
            </a:endParaRPr>
          </a:p>
          <a:p>
            <a:pPr>
              <a:buClr>
                <a:srgbClr val="000000"/>
              </a:buClr>
            </a:pPr>
            <a:endParaRPr sz="1300" dirty="0">
              <a:solidFill>
                <a:srgbClr val="000000"/>
              </a:solidFill>
              <a:latin typeface="Arial"/>
              <a:ea typeface="Arial"/>
              <a:cs typeface="Arial"/>
              <a:sym typeface="Arial"/>
            </a:endParaRPr>
          </a:p>
          <a:p>
            <a:pPr>
              <a:buClr>
                <a:srgbClr val="000000"/>
              </a:buClr>
            </a:pPr>
            <a:endParaRPr sz="1300" dirty="0">
              <a:solidFill>
                <a:srgbClr val="000000"/>
              </a:solidFill>
              <a:latin typeface="Arial"/>
              <a:ea typeface="Arial"/>
              <a:cs typeface="Arial"/>
              <a:sym typeface="Arial"/>
            </a:endParaRPr>
          </a:p>
        </p:txBody>
      </p:sp>
      <p:pic>
        <p:nvPicPr>
          <p:cNvPr id="355" name="Shape 355"/>
          <p:cNvPicPr preferRelativeResize="0"/>
          <p:nvPr/>
        </p:nvPicPr>
        <p:blipFill rotWithShape="1">
          <a:blip r:embed="rId3">
            <a:alphaModFix/>
          </a:blip>
          <a:srcRect/>
          <a:stretch/>
        </p:blipFill>
        <p:spPr>
          <a:xfrm>
            <a:off x="5940423" y="960330"/>
            <a:ext cx="2630131" cy="1649108"/>
          </a:xfrm>
          <a:prstGeom prst="rect">
            <a:avLst/>
          </a:prstGeom>
          <a:noFill/>
          <a:ln>
            <a:noFill/>
          </a:ln>
          <a:effectLst>
            <a:outerShdw blurRad="50799" dist="38100" dir="2700000" algn="tl" rotWithShape="0">
              <a:srgbClr val="000000">
                <a:alpha val="40000"/>
              </a:srgbClr>
            </a:outerShdw>
          </a:effectLst>
        </p:spPr>
      </p:pic>
      <p:sp>
        <p:nvSpPr>
          <p:cNvPr id="124" name="Shape 84"/>
          <p:cNvSpPr txBox="1"/>
          <p:nvPr/>
        </p:nvSpPr>
        <p:spPr>
          <a:xfrm>
            <a:off x="793565" y="1937465"/>
            <a:ext cx="7145477" cy="2261876"/>
          </a:xfrm>
          <a:prstGeom prst="rect">
            <a:avLst/>
          </a:prstGeom>
          <a:noFill/>
          <a:ln>
            <a:noFill/>
          </a:ln>
        </p:spPr>
        <p:txBody>
          <a:bodyPr lIns="82909" tIns="82909" rIns="82909" bIns="82909" anchor="t" anchorCtr="0">
            <a:noAutofit/>
          </a:bodyPr>
          <a:lstStyle/>
          <a:p>
            <a:pPr>
              <a:buClr>
                <a:schemeClr val="dk1"/>
              </a:buClr>
              <a:buSzPct val="25000"/>
            </a:pPr>
            <a:r>
              <a:rPr lang="es-ES" sz="3400" b="1" dirty="0">
                <a:solidFill>
                  <a:schemeClr val="dk2"/>
                </a:solidFill>
                <a:latin typeface="Raleway"/>
                <a:ea typeface="Raleway"/>
                <a:cs typeface="Raleway"/>
                <a:sym typeface="Raleway"/>
              </a:rPr>
              <a:t>Links</a:t>
            </a:r>
          </a:p>
          <a:p>
            <a:pPr>
              <a:buClr>
                <a:schemeClr val="dk1"/>
              </a:buClr>
            </a:pPr>
            <a:endParaRPr lang="es-ES" sz="2100" b="1" dirty="0">
              <a:solidFill>
                <a:schemeClr val="dk2"/>
              </a:solidFill>
              <a:latin typeface="Raleway"/>
              <a:ea typeface="Raleway"/>
              <a:cs typeface="Raleway"/>
              <a:sym typeface="Raleway"/>
            </a:endParaRPr>
          </a:p>
          <a:p>
            <a:pPr lvl="0">
              <a:buClr>
                <a:srgbClr val="000000"/>
              </a:buClr>
              <a:buSzPct val="25000"/>
            </a:pPr>
            <a:r>
              <a:rPr lang="es-ES" sz="2200" u="sng" dirty="0">
                <a:solidFill>
                  <a:schemeClr val="hlink"/>
                </a:solidFill>
              </a:rPr>
              <a:t>https://www.opendatasoft.com/</a:t>
            </a:r>
          </a:p>
          <a:p>
            <a:pPr lvl="0">
              <a:buClr>
                <a:srgbClr val="000000"/>
              </a:buClr>
              <a:buSzPct val="25000"/>
            </a:pPr>
            <a:r>
              <a:rPr lang="es-ES" sz="2200" u="sng" dirty="0">
                <a:solidFill>
                  <a:schemeClr val="hlink"/>
                </a:solidFill>
              </a:rPr>
              <a:t>https://www.opendatasoft.com/open-data-solutions/</a:t>
            </a:r>
          </a:p>
          <a:p>
            <a:pPr lvl="0">
              <a:buClr>
                <a:srgbClr val="000000"/>
              </a:buClr>
              <a:buSzPct val="25000"/>
            </a:pPr>
            <a:r>
              <a:rPr lang="es-ES" sz="2200" u="sng" dirty="0">
                <a:solidFill>
                  <a:schemeClr val="hlink"/>
                </a:solidFill>
              </a:rPr>
              <a:t>https://github.com/opendatasoft</a:t>
            </a: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p:txBody>
      </p:sp>
      <p:pic>
        <p:nvPicPr>
          <p:cNvPr id="126" name="Shape 301" descr="ECD_Blau.png"/>
          <p:cNvPicPr preferRelativeResize="0"/>
          <p:nvPr/>
        </p:nvPicPr>
        <p:blipFill>
          <a:blip r:embed="rId4">
            <a:alphaModFix amt="90000"/>
          </a:blip>
          <a:stretch>
            <a:fillRect/>
          </a:stretch>
        </p:blipFill>
        <p:spPr>
          <a:xfrm>
            <a:off x="96781" y="5950284"/>
            <a:ext cx="996128" cy="864089"/>
          </a:xfrm>
          <a:prstGeom prst="rect">
            <a:avLst/>
          </a:prstGeom>
          <a:noFill/>
          <a:ln>
            <a:noFill/>
          </a:ln>
        </p:spPr>
      </p:pic>
    </p:spTree>
    <p:extLst>
      <p:ext uri="{BB962C8B-B14F-4D97-AF65-F5344CB8AC3E}">
        <p14:creationId xmlns:p14="http://schemas.microsoft.com/office/powerpoint/2010/main" val="3316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Introducción Smart </a:t>
            </a:r>
            <a:r>
              <a:rPr lang="es-ES" dirty="0" err="1"/>
              <a:t>cities</a:t>
            </a:r>
            <a:endParaRPr lang="es-ES" dirty="0"/>
          </a:p>
        </p:txBody>
      </p:sp>
      <p:sp>
        <p:nvSpPr>
          <p:cNvPr id="4" name="CuadroTexto 3">
            <a:extLst>
              <a:ext uri="{FF2B5EF4-FFF2-40B4-BE49-F238E27FC236}">
                <a16:creationId xmlns:a16="http://schemas.microsoft.com/office/drawing/2014/main" id="{C236CE8E-92DE-4262-AA23-19A8312F69B6}"/>
              </a:ext>
            </a:extLst>
          </p:cNvPr>
          <p:cNvSpPr txBox="1"/>
          <p:nvPr/>
        </p:nvSpPr>
        <p:spPr>
          <a:xfrm>
            <a:off x="2206374" y="1280012"/>
            <a:ext cx="4260397" cy="369332"/>
          </a:xfrm>
          <a:prstGeom prst="rect">
            <a:avLst/>
          </a:prstGeom>
          <a:noFill/>
        </p:spPr>
        <p:txBody>
          <a:bodyPr wrap="none" rtlCol="0">
            <a:spAutoFit/>
          </a:bodyPr>
          <a:lstStyle/>
          <a:p>
            <a:r>
              <a:rPr lang="es-ES" b="1" dirty="0"/>
              <a:t>Smart </a:t>
            </a:r>
            <a:r>
              <a:rPr lang="es-ES" b="1" dirty="0" err="1"/>
              <a:t>cities</a:t>
            </a:r>
            <a:r>
              <a:rPr lang="es-ES" b="1" dirty="0"/>
              <a:t> </a:t>
            </a:r>
            <a:r>
              <a:rPr lang="es-ES" dirty="0"/>
              <a:t>es tecnología de la información</a:t>
            </a:r>
          </a:p>
        </p:txBody>
      </p:sp>
      <p:pic>
        <p:nvPicPr>
          <p:cNvPr id="7" name="Imagen 6">
            <a:extLst>
              <a:ext uri="{FF2B5EF4-FFF2-40B4-BE49-F238E27FC236}">
                <a16:creationId xmlns:a16="http://schemas.microsoft.com/office/drawing/2014/main" id="{FD2485CF-6EE5-42F1-87B1-C0C15095D6D6}"/>
              </a:ext>
            </a:extLst>
          </p:cNvPr>
          <p:cNvPicPr>
            <a:picLocks noChangeAspect="1"/>
          </p:cNvPicPr>
          <p:nvPr/>
        </p:nvPicPr>
        <p:blipFill>
          <a:blip r:embed="rId2"/>
          <a:stretch>
            <a:fillRect/>
          </a:stretch>
        </p:blipFill>
        <p:spPr>
          <a:xfrm>
            <a:off x="1623701" y="1784550"/>
            <a:ext cx="5702028" cy="3972413"/>
          </a:xfrm>
          <a:prstGeom prst="rect">
            <a:avLst/>
          </a:prstGeom>
        </p:spPr>
      </p:pic>
    </p:spTree>
    <p:extLst>
      <p:ext uri="{BB962C8B-B14F-4D97-AF65-F5344CB8AC3E}">
        <p14:creationId xmlns:p14="http://schemas.microsoft.com/office/powerpoint/2010/main" val="757673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p:nvPr/>
        </p:nvSpPr>
        <p:spPr>
          <a:xfrm>
            <a:off x="850173" y="617559"/>
            <a:ext cx="6565995"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OPENDATASOFT :Portal Global </a:t>
            </a:r>
            <a:r>
              <a:rPr lang="es-ES" dirty="0" err="1">
                <a:solidFill>
                  <a:schemeClr val="tx2">
                    <a:lumMod val="75000"/>
                  </a:schemeClr>
                </a:solidFill>
              </a:rPr>
              <a:t>glo</a:t>
            </a:r>
            <a:endParaRPr lang="es-ES" dirty="0">
              <a:solidFill>
                <a:schemeClr val="tx2">
                  <a:lumMod val="75000"/>
                </a:schemeClr>
              </a:solidFill>
            </a:endParaRPr>
          </a:p>
        </p:txBody>
      </p:sp>
      <p:sp>
        <p:nvSpPr>
          <p:cNvPr id="362" name="Shape 362"/>
          <p:cNvSpPr/>
          <p:nvPr/>
        </p:nvSpPr>
        <p:spPr>
          <a:xfrm>
            <a:off x="1510244" y="6169151"/>
            <a:ext cx="5445914" cy="279210"/>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1500" dirty="0">
                <a:solidFill>
                  <a:srgbClr val="00B0F0"/>
                </a:solidFill>
                <a:latin typeface="Raleway" panose="020B0604020202020204" charset="0"/>
              </a:rPr>
              <a:t>https://public.opendatasoft.com/explore/?sort=modified/</a:t>
            </a:r>
          </a:p>
        </p:txBody>
      </p:sp>
      <p:pic>
        <p:nvPicPr>
          <p:cNvPr id="367" name="Shape 367"/>
          <p:cNvPicPr preferRelativeResize="0"/>
          <p:nvPr/>
        </p:nvPicPr>
        <p:blipFill rotWithShape="1">
          <a:blip r:embed="rId3">
            <a:alphaModFix/>
          </a:blip>
          <a:srcRect/>
          <a:stretch/>
        </p:blipFill>
        <p:spPr>
          <a:xfrm>
            <a:off x="692352" y="1212476"/>
            <a:ext cx="7218430" cy="477783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850174" y="634651"/>
            <a:ext cx="5238891"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OPENDATASOFT : API </a:t>
            </a:r>
          </a:p>
        </p:txBody>
      </p:sp>
      <p:sp>
        <p:nvSpPr>
          <p:cNvPr id="373" name="Shape 373"/>
          <p:cNvSpPr/>
          <p:nvPr/>
        </p:nvSpPr>
        <p:spPr>
          <a:xfrm>
            <a:off x="1213803" y="6021001"/>
            <a:ext cx="6660998" cy="279210"/>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1500" dirty="0">
                <a:solidFill>
                  <a:srgbClr val="00B0F0"/>
                </a:solidFill>
                <a:latin typeface="Raleway" panose="020B0604020202020204" charset="0"/>
              </a:rPr>
              <a:t>https://public.opendatasoft.com/api/v1/console/datasets/1.0/search/</a:t>
            </a:r>
          </a:p>
        </p:txBody>
      </p:sp>
      <p:sp>
        <p:nvSpPr>
          <p:cNvPr id="374" name="Shape 374" descr="save image"/>
          <p:cNvSpPr/>
          <p:nvPr/>
        </p:nvSpPr>
        <p:spPr>
          <a:xfrm>
            <a:off x="4433760" y="3290746"/>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sp>
        <p:nvSpPr>
          <p:cNvPr id="379" name="Shape 379" descr="save image"/>
          <p:cNvSpPr/>
          <p:nvPr/>
        </p:nvSpPr>
        <p:spPr>
          <a:xfrm>
            <a:off x="4572000" y="3429000"/>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pic>
        <p:nvPicPr>
          <p:cNvPr id="380" name="Shape 380"/>
          <p:cNvPicPr preferRelativeResize="0"/>
          <p:nvPr/>
        </p:nvPicPr>
        <p:blipFill rotWithShape="1">
          <a:blip r:embed="rId3">
            <a:alphaModFix/>
          </a:blip>
          <a:srcRect/>
          <a:stretch/>
        </p:blipFill>
        <p:spPr>
          <a:xfrm>
            <a:off x="469655" y="1245941"/>
            <a:ext cx="7707694" cy="4403625"/>
          </a:xfrm>
          <a:prstGeom prst="rect">
            <a:avLst/>
          </a:prstGeom>
          <a:noFill/>
          <a:ln>
            <a:noFill/>
          </a:ln>
        </p:spPr>
      </p:pic>
      <p:pic>
        <p:nvPicPr>
          <p:cNvPr id="381" name="Shape 381"/>
          <p:cNvPicPr preferRelativeResize="0"/>
          <p:nvPr/>
        </p:nvPicPr>
        <p:blipFill rotWithShape="1">
          <a:blip r:embed="rId4">
            <a:alphaModFix/>
          </a:blip>
          <a:srcRect/>
          <a:stretch/>
        </p:blipFill>
        <p:spPr>
          <a:xfrm>
            <a:off x="5176388" y="3809944"/>
            <a:ext cx="3000961" cy="1793235"/>
          </a:xfrm>
          <a:prstGeom prst="rect">
            <a:avLst/>
          </a:prstGeom>
          <a:noFill/>
          <a:ln w="9525" cap="flat" cmpd="sng">
            <a:solidFill>
              <a:srgbClr val="BFBFBF"/>
            </a:solidFill>
            <a:prstDash val="solid"/>
            <a:round/>
            <a:headEnd type="none" w="med" len="med"/>
            <a:tailEnd type="none" w="med" len="med"/>
          </a:ln>
          <a:effectLst>
            <a:outerShdw blurRad="50799" dist="38100" dir="2700000" algn="tl" rotWithShape="0">
              <a:srgbClr val="000000">
                <a:alpha val="4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p:nvPr/>
        </p:nvSpPr>
        <p:spPr>
          <a:xfrm>
            <a:off x="594845" y="585474"/>
            <a:ext cx="1302090"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CKAN</a:t>
            </a:r>
          </a:p>
        </p:txBody>
      </p:sp>
      <p:sp>
        <p:nvSpPr>
          <p:cNvPr id="388" name="Shape 388"/>
          <p:cNvSpPr txBox="1"/>
          <p:nvPr/>
        </p:nvSpPr>
        <p:spPr>
          <a:xfrm>
            <a:off x="429394" y="1389457"/>
            <a:ext cx="2867630" cy="2429121"/>
          </a:xfrm>
          <a:prstGeom prst="rect">
            <a:avLst/>
          </a:prstGeom>
          <a:ln/>
        </p:spPr>
        <p:style>
          <a:lnRef idx="2">
            <a:schemeClr val="accent3"/>
          </a:lnRef>
          <a:fillRef idx="1">
            <a:schemeClr val="lt1"/>
          </a:fillRef>
          <a:effectRef idx="0">
            <a:schemeClr val="accent3"/>
          </a:effectRef>
          <a:fontRef idx="minor">
            <a:schemeClr val="dk1"/>
          </a:fontRef>
        </p:style>
        <p:txBody>
          <a:bodyPr lIns="82932" tIns="41454" rIns="82932" bIns="41454" anchor="t" anchorCtr="0">
            <a:noAutofit/>
          </a:bodyPr>
          <a:lstStyle/>
          <a:p>
            <a:pPr>
              <a:buClr>
                <a:srgbClr val="000000"/>
              </a:buClr>
              <a:buSzPct val="25000"/>
            </a:pPr>
            <a:r>
              <a:rPr lang="es-ES" sz="1300" dirty="0">
                <a:solidFill>
                  <a:srgbClr val="000000"/>
                </a:solidFill>
                <a:latin typeface="Arial"/>
                <a:ea typeface="Arial"/>
                <a:cs typeface="Arial"/>
                <a:sym typeface="Arial"/>
              </a:rPr>
              <a:t>Sede:  </a:t>
            </a:r>
            <a:r>
              <a:rPr lang="es-ES" sz="1300" dirty="0" err="1">
                <a:solidFill>
                  <a:srgbClr val="000000"/>
                </a:solidFill>
                <a:latin typeface="Arial"/>
                <a:ea typeface="Arial"/>
                <a:cs typeface="Arial"/>
                <a:sym typeface="Arial"/>
              </a:rPr>
              <a:t>Cambrigde</a:t>
            </a:r>
            <a:r>
              <a:rPr lang="es-ES" sz="1300" dirty="0">
                <a:solidFill>
                  <a:srgbClr val="000000"/>
                </a:solidFill>
                <a:latin typeface="Arial"/>
                <a:ea typeface="Arial"/>
                <a:cs typeface="Arial"/>
                <a:sym typeface="Arial"/>
              </a:rPr>
              <a:t>, UK</a:t>
            </a:r>
          </a:p>
          <a:p>
            <a:pPr>
              <a:buClr>
                <a:srgbClr val="000000"/>
              </a:buClr>
            </a:pPr>
            <a:endParaRPr sz="1300" dirty="0">
              <a:solidFill>
                <a:srgbClr val="000000"/>
              </a:solidFill>
              <a:latin typeface="Arial"/>
              <a:ea typeface="Arial"/>
              <a:cs typeface="Arial"/>
              <a:sym typeface="Arial"/>
            </a:endParaRPr>
          </a:p>
          <a:p>
            <a:pPr>
              <a:buClr>
                <a:srgbClr val="000000"/>
              </a:buClr>
              <a:buSzPct val="25000"/>
            </a:pPr>
            <a:r>
              <a:rPr lang="es-ES" sz="1300" dirty="0">
                <a:solidFill>
                  <a:srgbClr val="000000"/>
                </a:solidFill>
                <a:latin typeface="Arial"/>
                <a:ea typeface="Arial"/>
                <a:cs typeface="Arial"/>
                <a:sym typeface="Arial"/>
              </a:rPr>
              <a:t>Fundación : 2004 </a:t>
            </a:r>
          </a:p>
          <a:p>
            <a:pPr>
              <a:buClr>
                <a:srgbClr val="000000"/>
              </a:buClr>
            </a:pPr>
            <a:endParaRPr sz="1300" dirty="0">
              <a:solidFill>
                <a:srgbClr val="000000"/>
              </a:solidFill>
              <a:latin typeface="Arial"/>
              <a:ea typeface="Arial"/>
              <a:cs typeface="Arial"/>
              <a:sym typeface="Arial"/>
            </a:endParaRPr>
          </a:p>
          <a:p>
            <a:pPr>
              <a:buClr>
                <a:srgbClr val="000000"/>
              </a:buClr>
              <a:buSzPct val="25000"/>
            </a:pPr>
            <a:r>
              <a:rPr lang="es-ES" sz="1300" dirty="0">
                <a:solidFill>
                  <a:srgbClr val="000000"/>
                </a:solidFill>
                <a:latin typeface="Arial"/>
                <a:ea typeface="Arial"/>
                <a:cs typeface="Arial"/>
                <a:sym typeface="Arial"/>
              </a:rPr>
              <a:t>Modelo negocio: </a:t>
            </a:r>
          </a:p>
          <a:p>
            <a:pPr>
              <a:buClr>
                <a:srgbClr val="000000"/>
              </a:buClr>
              <a:buSzPct val="25000"/>
            </a:pPr>
            <a:r>
              <a:rPr lang="es-ES" sz="1300" dirty="0">
                <a:solidFill>
                  <a:srgbClr val="000000"/>
                </a:solidFill>
                <a:latin typeface="Arial"/>
                <a:ea typeface="Arial"/>
                <a:cs typeface="Arial"/>
                <a:sym typeface="Arial"/>
              </a:rPr>
              <a:t>Fundación Open </a:t>
            </a:r>
            <a:r>
              <a:rPr lang="es-ES" sz="1300" dirty="0" err="1">
                <a:solidFill>
                  <a:srgbClr val="000000"/>
                </a:solidFill>
                <a:latin typeface="Arial"/>
                <a:ea typeface="Arial"/>
                <a:cs typeface="Arial"/>
                <a:sym typeface="Arial"/>
              </a:rPr>
              <a:t>Knowledge</a:t>
            </a:r>
            <a:r>
              <a:rPr lang="es-ES" sz="1300" dirty="0">
                <a:solidFill>
                  <a:srgbClr val="000000"/>
                </a:solidFill>
                <a:latin typeface="Arial"/>
                <a:ea typeface="Arial"/>
                <a:cs typeface="Arial"/>
                <a:sym typeface="Arial"/>
              </a:rPr>
              <a:t> International </a:t>
            </a:r>
          </a:p>
          <a:p>
            <a:pPr>
              <a:buClr>
                <a:srgbClr val="000000"/>
              </a:buClr>
              <a:buSzPct val="25000"/>
            </a:pPr>
            <a:r>
              <a:rPr lang="es-ES" sz="1300" dirty="0">
                <a:solidFill>
                  <a:srgbClr val="000000"/>
                </a:solidFill>
                <a:latin typeface="Arial"/>
                <a:ea typeface="Arial"/>
                <a:cs typeface="Arial"/>
                <a:sym typeface="Arial"/>
              </a:rPr>
              <a:t>Todo </a:t>
            </a:r>
            <a:r>
              <a:rPr lang="es-ES" sz="1300" dirty="0" err="1">
                <a:solidFill>
                  <a:srgbClr val="000000"/>
                </a:solidFill>
                <a:latin typeface="Arial"/>
                <a:ea typeface="Arial"/>
                <a:cs typeface="Arial"/>
                <a:sym typeface="Arial"/>
              </a:rPr>
              <a:t>OpenSource</a:t>
            </a:r>
            <a:r>
              <a:rPr lang="es-ES" sz="1300" dirty="0">
                <a:solidFill>
                  <a:srgbClr val="000000"/>
                </a:solidFill>
                <a:latin typeface="Arial"/>
                <a:ea typeface="Arial"/>
                <a:cs typeface="Arial"/>
                <a:sym typeface="Arial"/>
              </a:rPr>
              <a:t> pero también ofrecen servicio (de pago) de Hosting.</a:t>
            </a:r>
          </a:p>
          <a:p>
            <a:pPr>
              <a:buClr>
                <a:srgbClr val="000000"/>
              </a:buClr>
            </a:pPr>
            <a:endParaRPr sz="1300" dirty="0">
              <a:solidFill>
                <a:srgbClr val="000000"/>
              </a:solidFill>
              <a:latin typeface="Arial"/>
              <a:ea typeface="Arial"/>
              <a:cs typeface="Arial"/>
              <a:sym typeface="Arial"/>
            </a:endParaRPr>
          </a:p>
          <a:p>
            <a:pPr>
              <a:buClr>
                <a:srgbClr val="000000"/>
              </a:buClr>
            </a:pPr>
            <a:endParaRPr sz="1300" dirty="0">
              <a:solidFill>
                <a:srgbClr val="000000"/>
              </a:solidFill>
              <a:latin typeface="Arial"/>
              <a:ea typeface="Arial"/>
              <a:cs typeface="Arial"/>
              <a:sym typeface="Arial"/>
            </a:endParaRPr>
          </a:p>
        </p:txBody>
      </p:sp>
      <p:sp>
        <p:nvSpPr>
          <p:cNvPr id="389" name="Shape 389"/>
          <p:cNvSpPr/>
          <p:nvPr/>
        </p:nvSpPr>
        <p:spPr>
          <a:xfrm>
            <a:off x="429394" y="4724742"/>
            <a:ext cx="8485056" cy="1120582"/>
          </a:xfrm>
          <a:prstGeom prst="rect">
            <a:avLst/>
          </a:prstGeom>
          <a:solidFill>
            <a:schemeClr val="tx2">
              <a:lumMod val="20000"/>
              <a:lumOff val="80000"/>
            </a:schemeClr>
          </a:solidFill>
          <a:ln>
            <a:noFill/>
          </a:ln>
        </p:spPr>
        <p:txBody>
          <a:bodyPr lIns="82932" tIns="41454" rIns="82932" bIns="41454" anchor="t" anchorCtr="0">
            <a:noAutofit/>
          </a:bodyPr>
          <a:lstStyle/>
          <a:p>
            <a:pPr>
              <a:buClr>
                <a:srgbClr val="000000"/>
              </a:buClr>
              <a:buSzPct val="25000"/>
              <a:buFont typeface="Arial"/>
            </a:pPr>
            <a:r>
              <a:rPr lang="es-ES" sz="1600">
                <a:latin typeface="Raleway" panose="020B0604020202020204" charset="0"/>
              </a:rPr>
              <a:t>Open Knowledge International (OKI) (known as the Open Knowledge Foundation (OKF) until April 2014,</a:t>
            </a:r>
            <a:r>
              <a:rPr lang="es-ES" sz="1600">
                <a:latin typeface="Raleway" panose="020B0604020202020204" charset="0"/>
                <a:hlinkClick r:id="rId3"/>
              </a:rPr>
              <a:t>[2]</a:t>
            </a:r>
            <a:r>
              <a:rPr lang="es-ES" sz="1600">
                <a:latin typeface="Raleway" panose="020B0604020202020204" charset="0"/>
              </a:rPr>
              <a:t> then Open Knowledge until May 2016</a:t>
            </a:r>
            <a:r>
              <a:rPr lang="es-ES" sz="1600">
                <a:latin typeface="Raleway" panose="020B0604020202020204" charset="0"/>
                <a:hlinkClick r:id="rId4"/>
              </a:rPr>
              <a:t>[3]</a:t>
            </a:r>
            <a:r>
              <a:rPr lang="es-ES" sz="1600">
                <a:latin typeface="Raleway" panose="020B0604020202020204" charset="0"/>
              </a:rPr>
              <a:t>) is a global non-profit network that promotes and shares information at no charge, including both content and data.</a:t>
            </a:r>
            <a:r>
              <a:rPr lang="es-ES" sz="1600">
                <a:latin typeface="Raleway" panose="020B0604020202020204" charset="0"/>
                <a:hlinkClick r:id="rId5"/>
              </a:rPr>
              <a:t>[4]</a:t>
            </a:r>
            <a:r>
              <a:rPr lang="es-ES" sz="1600">
                <a:latin typeface="Raleway" panose="020B0604020202020204" charset="0"/>
              </a:rPr>
              <a:t> It was founded by </a:t>
            </a:r>
            <a:r>
              <a:rPr lang="es-ES" sz="1600">
                <a:latin typeface="Raleway" panose="020B0604020202020204" charset="0"/>
                <a:hlinkClick r:id="rId6"/>
              </a:rPr>
              <a:t>Rufus Pollock</a:t>
            </a:r>
            <a:r>
              <a:rPr lang="es-ES" sz="1600">
                <a:latin typeface="Raleway" panose="020B0604020202020204" charset="0"/>
              </a:rPr>
              <a:t> on 24 May 2004</a:t>
            </a:r>
            <a:r>
              <a:rPr lang="es-ES" sz="1600">
                <a:latin typeface="Raleway" panose="020B0604020202020204" charset="0"/>
                <a:hlinkClick r:id="rId7"/>
              </a:rPr>
              <a:t>[5]</a:t>
            </a:r>
            <a:r>
              <a:rPr lang="es-ES" sz="1600">
                <a:latin typeface="Raleway" panose="020B0604020202020204" charset="0"/>
              </a:rPr>
              <a:t> in </a:t>
            </a:r>
            <a:r>
              <a:rPr lang="es-ES" sz="1600">
                <a:latin typeface="Raleway" panose="020B0604020202020204" charset="0"/>
                <a:hlinkClick r:id="rId8"/>
              </a:rPr>
              <a:t>Cambridge</a:t>
            </a:r>
            <a:r>
              <a:rPr lang="es-ES" sz="1600">
                <a:latin typeface="Raleway" panose="020B0604020202020204" charset="0"/>
              </a:rPr>
              <a:t>, UK.</a:t>
            </a:r>
          </a:p>
        </p:txBody>
      </p:sp>
      <p:sp>
        <p:nvSpPr>
          <p:cNvPr id="390" name="Shape 390"/>
          <p:cNvSpPr txBox="1"/>
          <p:nvPr/>
        </p:nvSpPr>
        <p:spPr>
          <a:xfrm>
            <a:off x="580606" y="6254995"/>
            <a:ext cx="6559923" cy="264829"/>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RPr/>
            </a:defPPr>
            <a:lvl1pPr marL="0" indent="0">
              <a:buClr>
                <a:srgbClr val="000000"/>
              </a:buClr>
              <a:buSzPct val="25000"/>
              <a:buFont typeface="Arial"/>
              <a:defRPr sz="1600">
                <a:solidFill>
                  <a:srgbClr val="00B0F0"/>
                </a:solidFill>
                <a:latin typeface="Raleway" panose="020B0604020202020204" charset="0"/>
              </a:defRPr>
            </a:lvl1pPr>
          </a:lstStyle>
          <a:p>
            <a:r>
              <a:rPr lang="es-ES" dirty="0"/>
              <a:t>Fuente: https://en.wikipedia.org/wiki/Open_Knowledge_International</a:t>
            </a:r>
          </a:p>
        </p:txBody>
      </p:sp>
      <p:sp>
        <p:nvSpPr>
          <p:cNvPr id="394" name="Shape 394" descr="save image"/>
          <p:cNvSpPr/>
          <p:nvPr/>
        </p:nvSpPr>
        <p:spPr>
          <a:xfrm>
            <a:off x="2393255" y="4243134"/>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pic>
        <p:nvPicPr>
          <p:cNvPr id="396" name="Shape 396"/>
          <p:cNvPicPr preferRelativeResize="0"/>
          <p:nvPr/>
        </p:nvPicPr>
        <p:blipFill rotWithShape="1">
          <a:blip r:embed="rId9">
            <a:alphaModFix/>
          </a:blip>
          <a:srcRect/>
          <a:stretch/>
        </p:blipFill>
        <p:spPr>
          <a:xfrm>
            <a:off x="4400913" y="1092113"/>
            <a:ext cx="3657367" cy="2592308"/>
          </a:xfrm>
          <a:prstGeom prst="rect">
            <a:avLst/>
          </a:prstGeom>
          <a:noFill/>
          <a:ln>
            <a:noFill/>
          </a:ln>
          <a:effectLst>
            <a:outerShdw blurRad="50799" dist="38100" dir="2700000" algn="tl" rotWithShape="0">
              <a:srgbClr val="000000">
                <a:alpha val="40000"/>
              </a:srgbClr>
            </a:outerShdw>
          </a:effectLst>
        </p:spPr>
      </p:pic>
    </p:spTree>
    <p:extLst>
      <p:ext uri="{BB962C8B-B14F-4D97-AF65-F5344CB8AC3E}">
        <p14:creationId xmlns:p14="http://schemas.microsoft.com/office/powerpoint/2010/main" val="108415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4" name="Shape 394" descr="save image"/>
          <p:cNvSpPr/>
          <p:nvPr/>
        </p:nvSpPr>
        <p:spPr>
          <a:xfrm>
            <a:off x="2393255" y="4243134"/>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pic>
        <p:nvPicPr>
          <p:cNvPr id="396" name="Shape 396"/>
          <p:cNvPicPr preferRelativeResize="0"/>
          <p:nvPr/>
        </p:nvPicPr>
        <p:blipFill rotWithShape="1">
          <a:blip r:embed="rId3">
            <a:alphaModFix/>
          </a:blip>
          <a:srcRect/>
          <a:stretch/>
        </p:blipFill>
        <p:spPr>
          <a:xfrm>
            <a:off x="6000785" y="933371"/>
            <a:ext cx="2936920" cy="2127806"/>
          </a:xfrm>
          <a:prstGeom prst="rect">
            <a:avLst/>
          </a:prstGeom>
          <a:noFill/>
          <a:ln>
            <a:noFill/>
          </a:ln>
          <a:effectLst>
            <a:outerShdw blurRad="50799" dist="38100" dir="2700000" algn="tl" rotWithShape="0">
              <a:srgbClr val="000000">
                <a:alpha val="40000"/>
              </a:srgbClr>
            </a:outerShdw>
          </a:effectLst>
        </p:spPr>
      </p:pic>
      <p:sp>
        <p:nvSpPr>
          <p:cNvPr id="125" name="Shape 84"/>
          <p:cNvSpPr txBox="1"/>
          <p:nvPr/>
        </p:nvSpPr>
        <p:spPr>
          <a:xfrm>
            <a:off x="530535" y="2984361"/>
            <a:ext cx="6052452" cy="2261876"/>
          </a:xfrm>
          <a:prstGeom prst="rect">
            <a:avLst/>
          </a:prstGeom>
          <a:noFill/>
          <a:ln>
            <a:noFill/>
          </a:ln>
        </p:spPr>
        <p:txBody>
          <a:bodyPr lIns="82909" tIns="82909" rIns="82909" bIns="82909" anchor="t" anchorCtr="0">
            <a:noAutofit/>
          </a:bodyPr>
          <a:lstStyle/>
          <a:p>
            <a:pPr>
              <a:buClr>
                <a:schemeClr val="dk1"/>
              </a:buClr>
              <a:buSzPct val="25000"/>
            </a:pPr>
            <a:r>
              <a:rPr lang="es-ES" sz="3400" b="1" dirty="0">
                <a:solidFill>
                  <a:schemeClr val="dk2"/>
                </a:solidFill>
                <a:latin typeface="Raleway"/>
                <a:ea typeface="Raleway"/>
                <a:cs typeface="Raleway"/>
                <a:sym typeface="Raleway"/>
              </a:rPr>
              <a:t>Links</a:t>
            </a:r>
          </a:p>
          <a:p>
            <a:pPr>
              <a:buClr>
                <a:schemeClr val="dk1"/>
              </a:buClr>
            </a:pPr>
            <a:endParaRPr lang="es-ES" sz="2100" b="1" dirty="0">
              <a:solidFill>
                <a:schemeClr val="dk2"/>
              </a:solidFill>
              <a:latin typeface="Raleway"/>
              <a:ea typeface="Raleway"/>
              <a:cs typeface="Raleway"/>
              <a:sym typeface="Raleway"/>
            </a:endParaRPr>
          </a:p>
          <a:p>
            <a:pPr lvl="0">
              <a:buClr>
                <a:srgbClr val="000000"/>
              </a:buClr>
              <a:buSzPct val="25000"/>
            </a:pPr>
            <a:r>
              <a:rPr lang="es-ES" sz="2200" u="sng" dirty="0">
                <a:solidFill>
                  <a:schemeClr val="hlink"/>
                </a:solidFill>
                <a:hlinkClick r:id="rId4"/>
              </a:rPr>
              <a:t>https://ckan.org</a:t>
            </a:r>
            <a:endParaRPr lang="es-ES" sz="2200" u="sng" dirty="0">
              <a:solidFill>
                <a:schemeClr val="hlink"/>
              </a:solidFill>
            </a:endParaRPr>
          </a:p>
          <a:p>
            <a:pPr lvl="0">
              <a:buClr>
                <a:srgbClr val="000000"/>
              </a:buClr>
              <a:buSzPct val="25000"/>
            </a:pPr>
            <a:r>
              <a:rPr lang="es-ES" sz="2200" u="sng" dirty="0">
                <a:solidFill>
                  <a:schemeClr val="hlink"/>
                </a:solidFill>
                <a:hlinkClick r:id="rId5"/>
              </a:rPr>
              <a:t>https://github.com/ckan/ckan</a:t>
            </a:r>
            <a:endParaRPr lang="es-ES" sz="2200" u="sng" dirty="0">
              <a:solidFill>
                <a:schemeClr val="hlink"/>
              </a:solidFill>
            </a:endParaRPr>
          </a:p>
          <a:p>
            <a:pPr lvl="0">
              <a:buClr>
                <a:srgbClr val="000000"/>
              </a:buClr>
              <a:buSzPct val="25000"/>
            </a:pPr>
            <a:r>
              <a:rPr lang="es-ES" sz="2200" u="sng" dirty="0">
                <a:solidFill>
                  <a:schemeClr val="hlink"/>
                </a:solidFill>
              </a:rPr>
              <a:t>https://datahub.io</a:t>
            </a: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p:nvPr/>
        </p:nvSpPr>
        <p:spPr>
          <a:xfrm>
            <a:off x="849330" y="626105"/>
            <a:ext cx="4682679"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CKAN : Portal global</a:t>
            </a:r>
          </a:p>
        </p:txBody>
      </p:sp>
      <p:sp>
        <p:nvSpPr>
          <p:cNvPr id="403" name="Shape 403"/>
          <p:cNvSpPr/>
          <p:nvPr/>
        </p:nvSpPr>
        <p:spPr>
          <a:xfrm>
            <a:off x="3190670" y="5855889"/>
            <a:ext cx="2732508" cy="279210"/>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1500" dirty="0">
                <a:solidFill>
                  <a:srgbClr val="00B0F0"/>
                </a:solidFill>
                <a:latin typeface="Raleway" panose="020B0604020202020204" charset="0"/>
              </a:rPr>
              <a:t>http://dataportals.org/ </a:t>
            </a:r>
          </a:p>
        </p:txBody>
      </p:sp>
      <p:sp>
        <p:nvSpPr>
          <p:cNvPr id="408" name="Shape 408" descr="save image"/>
          <p:cNvSpPr/>
          <p:nvPr/>
        </p:nvSpPr>
        <p:spPr>
          <a:xfrm>
            <a:off x="4433760" y="3290746"/>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pic>
        <p:nvPicPr>
          <p:cNvPr id="409" name="Shape 409"/>
          <p:cNvPicPr preferRelativeResize="0"/>
          <p:nvPr/>
        </p:nvPicPr>
        <p:blipFill rotWithShape="1">
          <a:blip r:embed="rId3">
            <a:alphaModFix/>
          </a:blip>
          <a:srcRect/>
          <a:stretch/>
        </p:blipFill>
        <p:spPr>
          <a:xfrm>
            <a:off x="570240" y="1199960"/>
            <a:ext cx="7413121" cy="4655929"/>
          </a:xfrm>
          <a:prstGeom prst="rect">
            <a:avLst/>
          </a:prstGeom>
          <a:noFill/>
          <a:ln>
            <a:noFill/>
          </a:ln>
        </p:spPr>
      </p:pic>
      <p:sp>
        <p:nvSpPr>
          <p:cNvPr id="410" name="Shape 410"/>
          <p:cNvSpPr/>
          <p:nvPr/>
        </p:nvSpPr>
        <p:spPr>
          <a:xfrm>
            <a:off x="3160208" y="6194378"/>
            <a:ext cx="2547103" cy="279210"/>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1500" dirty="0">
                <a:solidFill>
                  <a:srgbClr val="00B0F0"/>
                </a:solidFill>
                <a:latin typeface="Raleway" panose="020B0604020202020204" charset="0"/>
              </a:rPr>
              <a:t>https://datahub.io/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p:nvPr/>
        </p:nvSpPr>
        <p:spPr>
          <a:xfrm>
            <a:off x="850174" y="415602"/>
            <a:ext cx="3033557"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CKAN : API </a:t>
            </a:r>
          </a:p>
        </p:txBody>
      </p:sp>
      <p:sp>
        <p:nvSpPr>
          <p:cNvPr id="416" name="Shape 416"/>
          <p:cNvSpPr/>
          <p:nvPr/>
        </p:nvSpPr>
        <p:spPr>
          <a:xfrm>
            <a:off x="2252036" y="6218286"/>
            <a:ext cx="4793324" cy="279210"/>
          </a:xfrm>
          <a:prstGeom prst="rect">
            <a:avLst/>
          </a:prstGeom>
          <a:noFill/>
          <a:ln>
            <a:noFill/>
          </a:ln>
        </p:spPr>
        <p:txBody>
          <a:bodyPr lIns="82932" tIns="41454" rIns="82932" bIns="41454" anchor="t" anchorCtr="0">
            <a:noAutofit/>
          </a:bodyPr>
          <a:lstStyle/>
          <a:p>
            <a:pPr>
              <a:buClr>
                <a:srgbClr val="000000"/>
              </a:buClr>
              <a:buSzPct val="25000"/>
              <a:buFont typeface="Arial"/>
            </a:pPr>
            <a:r>
              <a:rPr lang="es-ES" sz="1500" dirty="0">
                <a:solidFill>
                  <a:srgbClr val="00B0F0"/>
                </a:solidFill>
                <a:latin typeface="Raleway" panose="020B0604020202020204" charset="0"/>
              </a:rPr>
              <a:t>http://docs.ckan.org/en/latest/api/index.html</a:t>
            </a:r>
          </a:p>
        </p:txBody>
      </p:sp>
      <p:sp>
        <p:nvSpPr>
          <p:cNvPr id="417" name="Shape 417" descr="save image"/>
          <p:cNvSpPr/>
          <p:nvPr/>
        </p:nvSpPr>
        <p:spPr>
          <a:xfrm>
            <a:off x="4433760" y="3290746"/>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sp>
        <p:nvSpPr>
          <p:cNvPr id="422" name="Shape 422" descr="save image"/>
          <p:cNvSpPr/>
          <p:nvPr/>
        </p:nvSpPr>
        <p:spPr>
          <a:xfrm>
            <a:off x="4572000" y="3429000"/>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sp>
        <p:nvSpPr>
          <p:cNvPr id="423" name="Shape 423" descr="save image"/>
          <p:cNvSpPr/>
          <p:nvPr/>
        </p:nvSpPr>
        <p:spPr>
          <a:xfrm>
            <a:off x="4710240" y="3567255"/>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pic>
        <p:nvPicPr>
          <p:cNvPr id="424" name="Shape 424"/>
          <p:cNvPicPr preferRelativeResize="0"/>
          <p:nvPr/>
        </p:nvPicPr>
        <p:blipFill rotWithShape="1">
          <a:blip r:embed="rId3">
            <a:alphaModFix/>
          </a:blip>
          <a:srcRect/>
          <a:stretch/>
        </p:blipFill>
        <p:spPr>
          <a:xfrm>
            <a:off x="239836" y="866682"/>
            <a:ext cx="8149249" cy="512463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p:nvPr/>
        </p:nvSpPr>
        <p:spPr>
          <a:xfrm>
            <a:off x="3569082" y="483968"/>
            <a:ext cx="5080768" cy="362972"/>
          </a:xfrm>
          <a:prstGeom prst="rect">
            <a:avLst/>
          </a:prstGeom>
          <a:noFill/>
          <a:ln>
            <a:noFill/>
          </a:ln>
        </p:spPr>
        <p:txBody>
          <a:bodyPr lIns="82932" tIns="41454" rIns="82932" bIns="41454" anchor="t" anchorCtr="0">
            <a:noAutofit/>
          </a:bodyPr>
          <a:lstStyle>
            <a:defPPr marR="0" lvl="0" algn="l" rtl="0">
              <a:lnSpc>
                <a:spcPct val="100000"/>
              </a:lnSpc>
              <a:spcBef>
                <a:spcPts val="0"/>
              </a:spcBef>
              <a:spcAft>
                <a:spcPts val="0"/>
              </a:spcAft>
            </a:defPPr>
            <a:lvl1pPr>
              <a:buClr>
                <a:srgbClr val="000000"/>
              </a:buClr>
              <a:buSzPct val="100000"/>
              <a:defRPr sz="2800" b="1">
                <a:solidFill>
                  <a:srgbClr val="00B0F0"/>
                </a:solidFill>
                <a:latin typeface="Raleway" panose="020B0604020202020204" charset="0"/>
              </a:defRPr>
            </a:lvl1pPr>
          </a:lstStyle>
          <a:p>
            <a:r>
              <a:rPr lang="es-ES" dirty="0">
                <a:solidFill>
                  <a:schemeClr val="tx2">
                    <a:lumMod val="75000"/>
                  </a:schemeClr>
                </a:solidFill>
              </a:rPr>
              <a:t>CKAN : API NIVELES </a:t>
            </a:r>
          </a:p>
        </p:txBody>
      </p:sp>
      <p:sp>
        <p:nvSpPr>
          <p:cNvPr id="417" name="Shape 417" descr="save image"/>
          <p:cNvSpPr/>
          <p:nvPr/>
        </p:nvSpPr>
        <p:spPr>
          <a:xfrm>
            <a:off x="4433760" y="3290746"/>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sp>
        <p:nvSpPr>
          <p:cNvPr id="422" name="Shape 422" descr="save image"/>
          <p:cNvSpPr/>
          <p:nvPr/>
        </p:nvSpPr>
        <p:spPr>
          <a:xfrm>
            <a:off x="4572000" y="3429000"/>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sp>
        <p:nvSpPr>
          <p:cNvPr id="423" name="Shape 423" descr="save image"/>
          <p:cNvSpPr/>
          <p:nvPr/>
        </p:nvSpPr>
        <p:spPr>
          <a:xfrm>
            <a:off x="4710240" y="3567255"/>
            <a:ext cx="276479" cy="276508"/>
          </a:xfrm>
          <a:prstGeom prst="rect">
            <a:avLst/>
          </a:prstGeom>
          <a:noFill/>
          <a:ln>
            <a:noFill/>
          </a:ln>
        </p:spPr>
        <p:txBody>
          <a:bodyPr lIns="82932" tIns="41454" rIns="82932" bIns="41454" anchor="t" anchorCtr="0">
            <a:noAutofit/>
          </a:bodyPr>
          <a:lstStyle/>
          <a:p>
            <a:pPr>
              <a:buClr>
                <a:srgbClr val="000000"/>
              </a:buClr>
            </a:pPr>
            <a:endParaRPr sz="1300">
              <a:solidFill>
                <a:srgbClr val="000000"/>
              </a:solidFill>
              <a:latin typeface="Arial"/>
              <a:ea typeface="Arial"/>
              <a:cs typeface="Arial"/>
              <a:sym typeface="Arial"/>
            </a:endParaRPr>
          </a:p>
        </p:txBody>
      </p:sp>
      <p:sp>
        <p:nvSpPr>
          <p:cNvPr id="10" name="Shape 84"/>
          <p:cNvSpPr txBox="1"/>
          <p:nvPr/>
        </p:nvSpPr>
        <p:spPr>
          <a:xfrm>
            <a:off x="276480" y="730580"/>
            <a:ext cx="6052452" cy="1347698"/>
          </a:xfrm>
          <a:prstGeom prst="rect">
            <a:avLst/>
          </a:prstGeom>
          <a:noFill/>
          <a:ln>
            <a:noFill/>
          </a:ln>
        </p:spPr>
        <p:txBody>
          <a:bodyPr lIns="82909" tIns="82909" rIns="82909" bIns="82909" anchor="t" anchorCtr="0">
            <a:noAutofit/>
          </a:bodyPr>
          <a:lstStyle/>
          <a:p>
            <a:pPr>
              <a:buClr>
                <a:schemeClr val="dk1"/>
              </a:buClr>
              <a:buSzPct val="25000"/>
            </a:pPr>
            <a:r>
              <a:rPr lang="es-ES" b="1" dirty="0">
                <a:solidFill>
                  <a:schemeClr val="dk2"/>
                </a:solidFill>
                <a:latin typeface="Raleway"/>
                <a:ea typeface="Raleway"/>
                <a:cs typeface="Raleway"/>
                <a:sym typeface="Raleway"/>
              </a:rPr>
              <a:t>GLOBAL “API”:</a:t>
            </a:r>
            <a:endParaRPr lang="es-ES" sz="2100" b="1" dirty="0">
              <a:solidFill>
                <a:schemeClr val="dk2"/>
              </a:solidFill>
              <a:latin typeface="Raleway"/>
              <a:ea typeface="Raleway"/>
              <a:cs typeface="Raleway"/>
              <a:sym typeface="Raleway"/>
            </a:endParaRPr>
          </a:p>
          <a:p>
            <a:pPr lvl="0">
              <a:buClr>
                <a:srgbClr val="000000"/>
              </a:buClr>
              <a:buSzPct val="25000"/>
            </a:pPr>
            <a:r>
              <a:rPr lang="es-ES" sz="2200" u="sng" dirty="0">
                <a:solidFill>
                  <a:schemeClr val="hlink"/>
                </a:solidFill>
                <a:hlinkClick r:id="rId3"/>
              </a:rPr>
              <a:t>http://dataportals.org/api/data.json/</a:t>
            </a:r>
            <a:endParaRPr lang="es-ES" sz="2200" u="sng" dirty="0">
              <a:solidFill>
                <a:schemeClr val="hlink"/>
              </a:solidFill>
            </a:endParaRPr>
          </a:p>
          <a:p>
            <a:pPr lvl="0">
              <a:buClr>
                <a:srgbClr val="000000"/>
              </a:buClr>
              <a:buSzPct val="25000"/>
            </a:pPr>
            <a:endParaRPr lang="es-ES" sz="2200" b="1" u="sng" dirty="0">
              <a:solidFill>
                <a:schemeClr val="hlink"/>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p:txBody>
      </p:sp>
      <p:sp>
        <p:nvSpPr>
          <p:cNvPr id="11" name="Shape 84"/>
          <p:cNvSpPr txBox="1"/>
          <p:nvPr/>
        </p:nvSpPr>
        <p:spPr>
          <a:xfrm>
            <a:off x="276477" y="1697566"/>
            <a:ext cx="8720508" cy="2146196"/>
          </a:xfrm>
          <a:prstGeom prst="rect">
            <a:avLst/>
          </a:prstGeom>
          <a:noFill/>
          <a:ln>
            <a:noFill/>
          </a:ln>
        </p:spPr>
        <p:txBody>
          <a:bodyPr lIns="82909" tIns="82909" rIns="82909" bIns="82909" anchor="t" anchorCtr="0">
            <a:noAutofit/>
          </a:bodyPr>
          <a:lstStyle/>
          <a:p>
            <a:pPr>
              <a:buClr>
                <a:schemeClr val="dk1"/>
              </a:buClr>
              <a:buSzPct val="25000"/>
            </a:pPr>
            <a:r>
              <a:rPr lang="es-ES" b="1" dirty="0" err="1">
                <a:solidFill>
                  <a:schemeClr val="dk2"/>
                </a:solidFill>
                <a:latin typeface="Raleway"/>
                <a:ea typeface="Raleway"/>
                <a:cs typeface="Raleway"/>
                <a:sym typeface="Raleway"/>
              </a:rPr>
              <a:t>Domain</a:t>
            </a:r>
            <a:r>
              <a:rPr lang="es-ES" b="1" dirty="0">
                <a:solidFill>
                  <a:schemeClr val="dk2"/>
                </a:solidFill>
                <a:latin typeface="Raleway"/>
                <a:ea typeface="Raleway"/>
                <a:cs typeface="Raleway"/>
                <a:sym typeface="Raleway"/>
              </a:rPr>
              <a:t> “API”:</a:t>
            </a:r>
          </a:p>
          <a:p>
            <a:pPr lvl="0">
              <a:buClr>
                <a:srgbClr val="000000"/>
              </a:buClr>
              <a:buSzPct val="25000"/>
            </a:pPr>
            <a:r>
              <a:rPr lang="ca-ES" sz="1500" b="1" dirty="0">
                <a:latin typeface="Raleway" panose="020B0604020202020204" charset="0"/>
                <a:hlinkClick r:id="rId4"/>
              </a:rPr>
              <a:t>http://demo.ckan.org</a:t>
            </a:r>
            <a:r>
              <a:rPr lang="ca-ES" sz="1500" dirty="0">
                <a:latin typeface="Raleway" panose="020B0604020202020204" charset="0"/>
                <a:hlinkClick r:id="rId4"/>
              </a:rPr>
              <a:t>/api/3/action/package_search?q=museu</a:t>
            </a:r>
            <a:endParaRPr lang="ca-ES" sz="1500" dirty="0">
              <a:latin typeface="Raleway" panose="020B0604020202020204" charset="0"/>
            </a:endParaRPr>
          </a:p>
          <a:p>
            <a:pPr lvl="0">
              <a:buClr>
                <a:srgbClr val="000000"/>
              </a:buClr>
              <a:buSzPct val="25000"/>
            </a:pPr>
            <a:r>
              <a:rPr lang="ca-ES" sz="1500" b="1" dirty="0">
                <a:latin typeface="Raleway" panose="020B0604020202020204" charset="0"/>
                <a:hlinkClick r:id="rId5"/>
              </a:rPr>
              <a:t>http://opendata-ajuntament.barcelona.cat/data</a:t>
            </a:r>
            <a:r>
              <a:rPr lang="ca-ES" sz="1500" dirty="0">
                <a:latin typeface="Raleway" panose="020B0604020202020204" charset="0"/>
                <a:hlinkClick r:id="rId5"/>
              </a:rPr>
              <a:t>/api/3/action/package_search?q=museu</a:t>
            </a:r>
            <a:endParaRPr lang="ca-ES" sz="1500" dirty="0">
              <a:latin typeface="Raleway" panose="020B0604020202020204" charset="0"/>
            </a:endParaRPr>
          </a:p>
          <a:p>
            <a:pPr lvl="0">
              <a:buClr>
                <a:srgbClr val="000000"/>
              </a:buClr>
              <a:buSzPct val="25000"/>
            </a:pPr>
            <a:endParaRPr lang="ca-ES" sz="1500" dirty="0">
              <a:latin typeface="Raleway" panose="020B0604020202020204" charset="0"/>
            </a:endParaRPr>
          </a:p>
          <a:p>
            <a:pPr lvl="0">
              <a:buClr>
                <a:srgbClr val="000000"/>
              </a:buClr>
              <a:buSzPct val="25000"/>
            </a:pPr>
            <a:r>
              <a:rPr lang="ca-ES" sz="1500" b="1" dirty="0">
                <a:latin typeface="Raleway" panose="020B0604020202020204" charset="0"/>
                <a:hlinkClick r:id="rId6"/>
              </a:rPr>
              <a:t>http://demo.ckan.org</a:t>
            </a:r>
            <a:r>
              <a:rPr lang="ca-ES" sz="1500" dirty="0">
                <a:latin typeface="Raleway" panose="020B0604020202020204" charset="0"/>
                <a:hlinkClick r:id="rId6"/>
              </a:rPr>
              <a:t>/api/3/action/resource_search?query=description:Museu</a:t>
            </a:r>
            <a:endParaRPr lang="ca-ES" sz="1500" dirty="0">
              <a:latin typeface="Raleway" panose="020B0604020202020204" charset="0"/>
            </a:endParaRPr>
          </a:p>
          <a:p>
            <a:pPr lvl="0">
              <a:buClr>
                <a:srgbClr val="000000"/>
              </a:buClr>
              <a:buSzPct val="25000"/>
            </a:pPr>
            <a:endParaRPr lang="ca-ES" sz="1500" dirty="0">
              <a:latin typeface="Raleway" panose="020B0604020202020204" charset="0"/>
            </a:endParaRPr>
          </a:p>
          <a:p>
            <a:pPr lvl="0">
              <a:buClr>
                <a:srgbClr val="000000"/>
              </a:buClr>
              <a:buSzPct val="25000"/>
            </a:pPr>
            <a:r>
              <a:rPr lang="es-ES" sz="1500" b="1" u="sng" dirty="0">
                <a:solidFill>
                  <a:schemeClr val="hlink"/>
                </a:solidFill>
                <a:latin typeface="Raleway" panose="020B0604020202020204" charset="0"/>
                <a:ea typeface="Raleway"/>
                <a:cs typeface="Raleway"/>
                <a:sym typeface="Raleway"/>
              </a:rPr>
              <a:t>http://opendata-ajuntament.barcelona.cat/data</a:t>
            </a:r>
            <a:r>
              <a:rPr lang="es-ES" sz="1500" u="sng" dirty="0">
                <a:solidFill>
                  <a:schemeClr val="hlink"/>
                </a:solidFill>
                <a:latin typeface="Raleway" panose="020B0604020202020204" charset="0"/>
                <a:ea typeface="Raleway"/>
                <a:cs typeface="Raleway"/>
                <a:sym typeface="Raleway"/>
              </a:rPr>
              <a:t>/api/3/action/resource_search?query=description:barri</a:t>
            </a:r>
          </a:p>
          <a:p>
            <a:pPr lvl="0">
              <a:buClr>
                <a:srgbClr val="000000"/>
              </a:buClr>
              <a:buSzPct val="25000"/>
            </a:pPr>
            <a:endParaRPr lang="es-ES" sz="2100" b="1" dirty="0">
              <a:solidFill>
                <a:schemeClr val="dk2"/>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p:txBody>
      </p:sp>
      <p:sp>
        <p:nvSpPr>
          <p:cNvPr id="12" name="Shape 84"/>
          <p:cNvSpPr txBox="1"/>
          <p:nvPr/>
        </p:nvSpPr>
        <p:spPr>
          <a:xfrm>
            <a:off x="276478" y="3937138"/>
            <a:ext cx="8569067" cy="2146196"/>
          </a:xfrm>
          <a:prstGeom prst="rect">
            <a:avLst/>
          </a:prstGeom>
          <a:noFill/>
          <a:ln>
            <a:noFill/>
          </a:ln>
        </p:spPr>
        <p:txBody>
          <a:bodyPr lIns="82909" tIns="82909" rIns="82909" bIns="82909" anchor="t" anchorCtr="0">
            <a:noAutofit/>
          </a:bodyPr>
          <a:lstStyle/>
          <a:p>
            <a:pPr>
              <a:buClr>
                <a:schemeClr val="dk1"/>
              </a:buClr>
              <a:buSzPct val="25000"/>
            </a:pPr>
            <a:r>
              <a:rPr lang="es-ES" b="1" dirty="0" err="1">
                <a:solidFill>
                  <a:schemeClr val="dk2"/>
                </a:solidFill>
                <a:latin typeface="Raleway"/>
                <a:ea typeface="Raleway"/>
                <a:cs typeface="Raleway"/>
                <a:sym typeface="Raleway"/>
              </a:rPr>
              <a:t>Dataset</a:t>
            </a:r>
            <a:r>
              <a:rPr lang="es-ES" b="1" dirty="0">
                <a:solidFill>
                  <a:schemeClr val="dk2"/>
                </a:solidFill>
                <a:latin typeface="Raleway"/>
                <a:ea typeface="Raleway"/>
                <a:cs typeface="Raleway"/>
                <a:sym typeface="Raleway"/>
              </a:rPr>
              <a:t> “API”: (</a:t>
            </a:r>
            <a:r>
              <a:rPr lang="es-ES" b="1" dirty="0" err="1">
                <a:solidFill>
                  <a:schemeClr val="dk2"/>
                </a:solidFill>
                <a:latin typeface="Raleway"/>
                <a:ea typeface="Raleway"/>
                <a:cs typeface="Raleway"/>
                <a:sym typeface="Raleway"/>
              </a:rPr>
              <a:t>FileStore</a:t>
            </a:r>
            <a:r>
              <a:rPr lang="es-ES" b="1" dirty="0">
                <a:solidFill>
                  <a:schemeClr val="dk2"/>
                </a:solidFill>
                <a:latin typeface="Raleway"/>
                <a:ea typeface="Raleway"/>
                <a:cs typeface="Raleway"/>
                <a:sym typeface="Raleway"/>
              </a:rPr>
              <a:t> y </a:t>
            </a:r>
            <a:r>
              <a:rPr lang="es-ES" b="1" dirty="0" err="1">
                <a:solidFill>
                  <a:schemeClr val="dk2"/>
                </a:solidFill>
                <a:latin typeface="Raleway"/>
                <a:ea typeface="Raleway"/>
                <a:cs typeface="Raleway"/>
                <a:sym typeface="Raleway"/>
              </a:rPr>
              <a:t>DataStore</a:t>
            </a:r>
            <a:r>
              <a:rPr lang="es-ES" b="1" dirty="0">
                <a:solidFill>
                  <a:schemeClr val="dk2"/>
                </a:solidFill>
                <a:latin typeface="Raleway"/>
                <a:ea typeface="Raleway"/>
                <a:cs typeface="Raleway"/>
                <a:sym typeface="Raleway"/>
              </a:rPr>
              <a:t>):</a:t>
            </a:r>
          </a:p>
          <a:p>
            <a:pPr>
              <a:buClr>
                <a:schemeClr val="dk1"/>
              </a:buClr>
            </a:pPr>
            <a:endParaRPr lang="es-ES" b="1" dirty="0">
              <a:solidFill>
                <a:schemeClr val="dk2"/>
              </a:solidFill>
              <a:latin typeface="Raleway"/>
              <a:ea typeface="Raleway"/>
              <a:cs typeface="Raleway"/>
              <a:sym typeface="Raleway"/>
            </a:endParaRPr>
          </a:p>
          <a:p>
            <a:pPr lvl="0">
              <a:buClr>
                <a:srgbClr val="000000"/>
              </a:buClr>
              <a:buSzPct val="25000"/>
            </a:pPr>
            <a:endParaRPr lang="es-ES" sz="2200" b="1" u="sng" dirty="0">
              <a:solidFill>
                <a:schemeClr val="hlink"/>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lvl="0">
              <a:buClr>
                <a:srgbClr val="000000"/>
              </a:buClr>
              <a:buSzPct val="25000"/>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a:p>
            <a:pPr>
              <a:buClr>
                <a:schemeClr val="dk1"/>
              </a:buClr>
            </a:pPr>
            <a:endParaRPr lang="es-ES" sz="2100" b="1" dirty="0">
              <a:solidFill>
                <a:schemeClr val="dk2"/>
              </a:solidFill>
              <a:latin typeface="Raleway"/>
              <a:ea typeface="Raleway"/>
              <a:cs typeface="Raleway"/>
              <a:sym typeface="Raleway"/>
            </a:endParaRPr>
          </a:p>
        </p:txBody>
      </p:sp>
      <p:graphicFrame>
        <p:nvGraphicFramePr>
          <p:cNvPr id="13" name="Tabla 114"/>
          <p:cNvGraphicFramePr>
            <a:graphicFrameLocks noGrp="1"/>
          </p:cNvGraphicFramePr>
          <p:nvPr>
            <p:extLst>
              <p:ext uri="{D42A27DB-BD31-4B8C-83A1-F6EECF244321}">
                <p14:modId xmlns:p14="http://schemas.microsoft.com/office/powerpoint/2010/main" val="4003115131"/>
              </p:ext>
            </p:extLst>
          </p:nvPr>
        </p:nvGraphicFramePr>
        <p:xfrm>
          <a:off x="276478" y="4401833"/>
          <a:ext cx="7466799" cy="1271940"/>
        </p:xfrm>
        <a:graphic>
          <a:graphicData uri="http://schemas.openxmlformats.org/drawingml/2006/table">
            <a:tbl>
              <a:tblPr/>
              <a:tblGrid>
                <a:gridCol w="1471907">
                  <a:extLst>
                    <a:ext uri="{9D8B030D-6E8A-4147-A177-3AD203B41FA5}">
                      <a16:colId xmlns:a16="http://schemas.microsoft.com/office/drawing/2014/main" val="2527910659"/>
                    </a:ext>
                  </a:extLst>
                </a:gridCol>
                <a:gridCol w="5994892">
                  <a:extLst>
                    <a:ext uri="{9D8B030D-6E8A-4147-A177-3AD203B41FA5}">
                      <a16:colId xmlns:a16="http://schemas.microsoft.com/office/drawing/2014/main" val="1994920923"/>
                    </a:ext>
                  </a:extLst>
                </a:gridCol>
              </a:tblGrid>
              <a:tr h="317985">
                <a:tc>
                  <a:txBody>
                    <a:bodyPr/>
                    <a:lstStyle/>
                    <a:p>
                      <a:r>
                        <a:rPr lang="es-ES" sz="1500" dirty="0" err="1">
                          <a:effectLst/>
                          <a:latin typeface="Raleway" panose="020B0604020202020204" charset="0"/>
                        </a:rPr>
                        <a:t>Create</a:t>
                      </a:r>
                      <a:endParaRPr lang="es-ES" sz="1500" dirty="0">
                        <a:effectLst/>
                        <a:latin typeface="Raleway" panose="020B0604020202020204" charset="0"/>
                      </a:endParaRP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R="0" algn="l" rtl="0">
                        <a:lnSpc>
                          <a:spcPct val="100000"/>
                        </a:lnSpc>
                        <a:spcBef>
                          <a:spcPts val="0"/>
                        </a:spcBef>
                        <a:spcAft>
                          <a:spcPts val="0"/>
                        </a:spcAft>
                        <a:buClr>
                          <a:srgbClr val="000000"/>
                        </a:buClr>
                        <a:buSzPct val="25000"/>
                        <a:buNone/>
                      </a:pPr>
                      <a:r>
                        <a:rPr lang="es-ES" sz="1600" b="0" i="0" u="none" strike="noStrike" cap="none" dirty="0">
                          <a:solidFill>
                            <a:srgbClr val="000000"/>
                          </a:solidFill>
                          <a:latin typeface="Arial"/>
                          <a:ea typeface="Arial"/>
                          <a:cs typeface="Arial"/>
                          <a:sym typeface="Arial"/>
                        </a:rPr>
                        <a:t>http://demo.ckan.org/api/action/datastore_create</a:t>
                      </a: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5789409"/>
                  </a:ext>
                </a:extLst>
              </a:tr>
              <a:tr h="317985">
                <a:tc>
                  <a:txBody>
                    <a:bodyPr/>
                    <a:lstStyle/>
                    <a:p>
                      <a:r>
                        <a:rPr lang="es-ES" sz="1500">
                          <a:effectLst/>
                          <a:latin typeface="Raleway" panose="020B0604020202020204" charset="0"/>
                        </a:rPr>
                        <a:t>Update / Insert</a:t>
                      </a: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marR="0" algn="l" rtl="0">
                        <a:lnSpc>
                          <a:spcPct val="100000"/>
                        </a:lnSpc>
                        <a:spcBef>
                          <a:spcPts val="0"/>
                        </a:spcBef>
                        <a:spcAft>
                          <a:spcPts val="0"/>
                        </a:spcAft>
                        <a:buClr>
                          <a:srgbClr val="000000"/>
                        </a:buClr>
                        <a:buSzPct val="25000"/>
                        <a:buNone/>
                      </a:pPr>
                      <a:r>
                        <a:rPr lang="es-ES" sz="1600" b="0" i="0" u="none" strike="noStrike" cap="none">
                          <a:solidFill>
                            <a:srgbClr val="000000"/>
                          </a:solidFill>
                          <a:latin typeface="Arial"/>
                          <a:ea typeface="Arial"/>
                          <a:cs typeface="Arial"/>
                          <a:sym typeface="Arial"/>
                        </a:rPr>
                        <a:t>http://demo.ckan.org/api/action/datastore_upsert</a:t>
                      </a: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extLst>
                  <a:ext uri="{0D108BD9-81ED-4DB2-BD59-A6C34878D82A}">
                    <a16:rowId xmlns:a16="http://schemas.microsoft.com/office/drawing/2014/main" val="3276220529"/>
                  </a:ext>
                </a:extLst>
              </a:tr>
              <a:tr h="317985">
                <a:tc>
                  <a:txBody>
                    <a:bodyPr/>
                    <a:lstStyle/>
                    <a:p>
                      <a:r>
                        <a:rPr lang="es-ES" sz="1500">
                          <a:effectLst/>
                          <a:latin typeface="Raleway" panose="020B0604020202020204" charset="0"/>
                        </a:rPr>
                        <a:t>Query</a:t>
                      </a: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R="0" algn="l" rtl="0">
                        <a:lnSpc>
                          <a:spcPct val="100000"/>
                        </a:lnSpc>
                        <a:spcBef>
                          <a:spcPts val="0"/>
                        </a:spcBef>
                        <a:spcAft>
                          <a:spcPts val="0"/>
                        </a:spcAft>
                        <a:buClr>
                          <a:srgbClr val="000000"/>
                        </a:buClr>
                        <a:buSzPct val="25000"/>
                        <a:buNone/>
                      </a:pPr>
                      <a:r>
                        <a:rPr lang="es-ES" sz="1600" b="0" i="0" u="none" strike="noStrike" cap="none">
                          <a:solidFill>
                            <a:srgbClr val="000000"/>
                          </a:solidFill>
                          <a:latin typeface="Arial"/>
                          <a:ea typeface="Arial"/>
                          <a:cs typeface="Arial"/>
                          <a:sym typeface="Arial"/>
                        </a:rPr>
                        <a:t>http://demo.ckan.org/api/action/datastore_search</a:t>
                      </a: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69553189"/>
                  </a:ext>
                </a:extLst>
              </a:tr>
              <a:tr h="317985">
                <a:tc>
                  <a:txBody>
                    <a:bodyPr/>
                    <a:lstStyle/>
                    <a:p>
                      <a:r>
                        <a:rPr lang="es-ES" sz="1500" dirty="0" err="1">
                          <a:effectLst/>
                          <a:latin typeface="Raleway" panose="020B0604020202020204" charset="0"/>
                        </a:rPr>
                        <a:t>Query</a:t>
                      </a:r>
                      <a:r>
                        <a:rPr lang="es-ES" sz="1500" dirty="0">
                          <a:effectLst/>
                          <a:latin typeface="Raleway" panose="020B0604020202020204" charset="0"/>
                        </a:rPr>
                        <a:t> (</a:t>
                      </a:r>
                      <a:r>
                        <a:rPr lang="es-ES" sz="1500" dirty="0" err="1">
                          <a:effectLst/>
                          <a:latin typeface="Raleway" panose="020B0604020202020204" charset="0"/>
                        </a:rPr>
                        <a:t>via</a:t>
                      </a:r>
                      <a:r>
                        <a:rPr lang="es-ES" sz="1500" dirty="0">
                          <a:effectLst/>
                          <a:latin typeface="Raleway" panose="020B0604020202020204" charset="0"/>
                        </a:rPr>
                        <a:t> SQL)</a:t>
                      </a: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marR="0" algn="l" rtl="0">
                        <a:lnSpc>
                          <a:spcPct val="100000"/>
                        </a:lnSpc>
                        <a:spcBef>
                          <a:spcPts val="0"/>
                        </a:spcBef>
                        <a:spcAft>
                          <a:spcPts val="0"/>
                        </a:spcAft>
                        <a:buClr>
                          <a:srgbClr val="000000"/>
                        </a:buClr>
                        <a:buSzPct val="25000"/>
                        <a:buNone/>
                      </a:pPr>
                      <a:r>
                        <a:rPr lang="es-ES" sz="1600" b="0" i="0" u="none" strike="noStrike" cap="none" dirty="0">
                          <a:solidFill>
                            <a:srgbClr val="000000"/>
                          </a:solidFill>
                          <a:latin typeface="Arial"/>
                          <a:ea typeface="Arial"/>
                          <a:cs typeface="Arial"/>
                          <a:sym typeface="Arial"/>
                        </a:rPr>
                        <a:t>http://demo.ckan.org/api/action/datastore_search_sql</a:t>
                      </a:r>
                    </a:p>
                  </a:txBody>
                  <a:tcPr marL="43200" marR="43200" marT="34564" marB="3456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extLst>
                  <a:ext uri="{0D108BD9-81ED-4DB2-BD59-A6C34878D82A}">
                    <a16:rowId xmlns:a16="http://schemas.microsoft.com/office/drawing/2014/main" val="1098398081"/>
                  </a:ext>
                </a:extLst>
              </a:tr>
            </a:tbl>
          </a:graphicData>
        </a:graphic>
      </p:graphicFrame>
    </p:spTree>
    <p:extLst>
      <p:ext uri="{BB962C8B-B14F-4D97-AF65-F5344CB8AC3E}">
        <p14:creationId xmlns:p14="http://schemas.microsoft.com/office/powerpoint/2010/main" val="54654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6453B-143D-4E64-BB39-133A45E9DAB5}"/>
              </a:ext>
            </a:extLst>
          </p:cNvPr>
          <p:cNvSpPr>
            <a:spLocks noGrp="1"/>
          </p:cNvSpPr>
          <p:nvPr>
            <p:ph type="title"/>
          </p:nvPr>
        </p:nvSpPr>
        <p:spPr>
          <a:xfrm>
            <a:off x="219233" y="608139"/>
            <a:ext cx="2030807" cy="553496"/>
          </a:xfrm>
        </p:spPr>
        <p:txBody>
          <a:bodyPr>
            <a:normAutofit/>
          </a:bodyPr>
          <a:lstStyle/>
          <a:p>
            <a:pPr algn="l"/>
            <a:r>
              <a:rPr lang="es-ES" sz="2000" dirty="0"/>
              <a:t>Portales CKAN</a:t>
            </a:r>
          </a:p>
        </p:txBody>
      </p:sp>
      <p:pic>
        <p:nvPicPr>
          <p:cNvPr id="3" name="Imagen 2">
            <a:extLst>
              <a:ext uri="{FF2B5EF4-FFF2-40B4-BE49-F238E27FC236}">
                <a16:creationId xmlns:a16="http://schemas.microsoft.com/office/drawing/2014/main" id="{182D7AE6-6697-4B26-A03E-2D727905E749}"/>
              </a:ext>
            </a:extLst>
          </p:cNvPr>
          <p:cNvPicPr>
            <a:picLocks noChangeAspect="1"/>
          </p:cNvPicPr>
          <p:nvPr/>
        </p:nvPicPr>
        <p:blipFill>
          <a:blip r:embed="rId2"/>
          <a:stretch>
            <a:fillRect/>
          </a:stretch>
        </p:blipFill>
        <p:spPr>
          <a:xfrm>
            <a:off x="5796076" y="943884"/>
            <a:ext cx="2214982" cy="1885987"/>
          </a:xfrm>
          <a:prstGeom prst="rect">
            <a:avLst/>
          </a:prstGeom>
          <a:effectLst>
            <a:outerShdw blurRad="50800" dist="38100" dir="5400000" algn="t" rotWithShape="0">
              <a:prstClr val="black">
                <a:alpha val="40000"/>
              </a:prstClr>
            </a:outerShdw>
          </a:effectLst>
        </p:spPr>
      </p:pic>
      <p:sp>
        <p:nvSpPr>
          <p:cNvPr id="4" name="Rectángulo 3">
            <a:extLst>
              <a:ext uri="{FF2B5EF4-FFF2-40B4-BE49-F238E27FC236}">
                <a16:creationId xmlns:a16="http://schemas.microsoft.com/office/drawing/2014/main" id="{87887F84-D003-4E6A-9555-0FF6650F6026}"/>
              </a:ext>
            </a:extLst>
          </p:cNvPr>
          <p:cNvSpPr/>
          <p:nvPr/>
        </p:nvSpPr>
        <p:spPr>
          <a:xfrm>
            <a:off x="77057" y="1615532"/>
            <a:ext cx="5563456" cy="338554"/>
          </a:xfrm>
          <a:prstGeom prst="rect">
            <a:avLst/>
          </a:prstGeom>
        </p:spPr>
        <p:txBody>
          <a:bodyPr wrap="square">
            <a:spAutoFit/>
          </a:bodyPr>
          <a:lstStyle/>
          <a:p>
            <a:r>
              <a:rPr lang="es-ES" sz="1600" dirty="0"/>
              <a:t>http://opendata-ajuntament.barcelona.cat/data/es/dataset</a:t>
            </a:r>
          </a:p>
        </p:txBody>
      </p:sp>
      <p:sp>
        <p:nvSpPr>
          <p:cNvPr id="5" name="Rectángulo 4">
            <a:extLst>
              <a:ext uri="{FF2B5EF4-FFF2-40B4-BE49-F238E27FC236}">
                <a16:creationId xmlns:a16="http://schemas.microsoft.com/office/drawing/2014/main" id="{0754DD66-4EA6-4C81-9DA4-C1E6ED947481}"/>
              </a:ext>
            </a:extLst>
          </p:cNvPr>
          <p:cNvSpPr/>
          <p:nvPr/>
        </p:nvSpPr>
        <p:spPr>
          <a:xfrm>
            <a:off x="382966" y="3778590"/>
            <a:ext cx="2069734" cy="369332"/>
          </a:xfrm>
          <a:prstGeom prst="rect">
            <a:avLst/>
          </a:prstGeom>
        </p:spPr>
        <p:txBody>
          <a:bodyPr wrap="none">
            <a:spAutoFit/>
          </a:bodyPr>
          <a:lstStyle/>
          <a:p>
            <a:r>
              <a:rPr lang="es-ES" dirty="0"/>
              <a:t>https://data.gov.uk/</a:t>
            </a:r>
          </a:p>
        </p:txBody>
      </p:sp>
      <p:pic>
        <p:nvPicPr>
          <p:cNvPr id="6" name="Imagen 5">
            <a:extLst>
              <a:ext uri="{FF2B5EF4-FFF2-40B4-BE49-F238E27FC236}">
                <a16:creationId xmlns:a16="http://schemas.microsoft.com/office/drawing/2014/main" id="{7A8DFD1D-B4BA-4602-8B6B-2BA5F8E9469B}"/>
              </a:ext>
            </a:extLst>
          </p:cNvPr>
          <p:cNvPicPr>
            <a:picLocks noChangeAspect="1"/>
          </p:cNvPicPr>
          <p:nvPr/>
        </p:nvPicPr>
        <p:blipFill>
          <a:blip r:embed="rId3"/>
          <a:stretch>
            <a:fillRect/>
          </a:stretch>
        </p:blipFill>
        <p:spPr>
          <a:xfrm>
            <a:off x="5422016" y="3429000"/>
            <a:ext cx="3098465" cy="2006108"/>
          </a:xfrm>
          <a:prstGeom prst="rect">
            <a:avLst/>
          </a:prstGeom>
        </p:spPr>
      </p:pic>
    </p:spTree>
    <p:extLst>
      <p:ext uri="{BB962C8B-B14F-4D97-AF65-F5344CB8AC3E}">
        <p14:creationId xmlns:p14="http://schemas.microsoft.com/office/powerpoint/2010/main" val="3456036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2" name="Shape 87"/>
          <p:cNvSpPr txBox="1"/>
          <p:nvPr/>
        </p:nvSpPr>
        <p:spPr>
          <a:xfrm>
            <a:off x="905856" y="1096371"/>
            <a:ext cx="4119071" cy="675445"/>
          </a:xfrm>
          <a:prstGeom prst="rect">
            <a:avLst/>
          </a:prstGeom>
          <a:noFill/>
          <a:ln>
            <a:noFill/>
          </a:ln>
        </p:spPr>
        <p:txBody>
          <a:bodyPr lIns="82909" tIns="82909" rIns="82909" bIns="82909" anchor="t" anchorCtr="0">
            <a:noAutofit/>
          </a:bodyPr>
          <a:lstStyle/>
          <a:p>
            <a:pPr algn="ctr">
              <a:buClr>
                <a:srgbClr val="2CACE9"/>
              </a:buClr>
              <a:buSzPct val="25000"/>
            </a:pPr>
            <a:r>
              <a:rPr lang="es-ES" sz="2400" b="1" dirty="0">
                <a:solidFill>
                  <a:schemeClr val="tx2">
                    <a:lumMod val="75000"/>
                  </a:schemeClr>
                </a:solidFill>
                <a:latin typeface="Raleway"/>
                <a:ea typeface="Raleway"/>
                <a:cs typeface="Raleway"/>
                <a:sym typeface="Raleway"/>
              </a:rPr>
              <a:t>Conclusiones</a:t>
            </a:r>
          </a:p>
        </p:txBody>
      </p:sp>
      <p:sp>
        <p:nvSpPr>
          <p:cNvPr id="113" name="Shape 84"/>
          <p:cNvSpPr txBox="1"/>
          <p:nvPr/>
        </p:nvSpPr>
        <p:spPr>
          <a:xfrm>
            <a:off x="632210" y="1846358"/>
            <a:ext cx="8091548" cy="2261876"/>
          </a:xfrm>
          <a:prstGeom prst="rect">
            <a:avLst/>
          </a:prstGeom>
          <a:noFill/>
          <a:ln>
            <a:noFill/>
          </a:ln>
        </p:spPr>
        <p:txBody>
          <a:bodyPr lIns="82909" tIns="82909" rIns="82909" bIns="82909" anchor="t" anchorCtr="0">
            <a:noAutofit/>
          </a:bodyPr>
          <a:lstStyle/>
          <a:p>
            <a:pPr marL="414726" indent="-414726">
              <a:buClr>
                <a:schemeClr val="dk1"/>
              </a:buClr>
              <a:buSzPct val="25000"/>
              <a:buFont typeface="Wingdings" panose="05000000000000000000" pitchFamily="2" charset="2"/>
              <a:buChar char="q"/>
            </a:pPr>
            <a:r>
              <a:rPr lang="es-ES" sz="2900" b="1" dirty="0">
                <a:solidFill>
                  <a:schemeClr val="dk2"/>
                </a:solidFill>
                <a:latin typeface="Raleway"/>
                <a:ea typeface="Raleway"/>
                <a:cs typeface="Raleway"/>
                <a:sym typeface="Raleway"/>
              </a:rPr>
              <a:t>CKAN es </a:t>
            </a:r>
            <a:r>
              <a:rPr lang="es-ES" sz="2900" b="1" dirty="0" err="1">
                <a:solidFill>
                  <a:schemeClr val="dk2"/>
                </a:solidFill>
                <a:latin typeface="Raleway"/>
                <a:ea typeface="Raleway"/>
                <a:cs typeface="Raleway"/>
                <a:sym typeface="Raleway"/>
              </a:rPr>
              <a:t>OpenSource</a:t>
            </a:r>
            <a:endParaRPr lang="es-ES" sz="2900" b="1" dirty="0">
              <a:solidFill>
                <a:schemeClr val="dk2"/>
              </a:solidFill>
              <a:latin typeface="Raleway"/>
              <a:ea typeface="Raleway"/>
              <a:cs typeface="Raleway"/>
              <a:sym typeface="Raleway"/>
            </a:endParaRPr>
          </a:p>
          <a:p>
            <a:pPr marL="414726" indent="-414726">
              <a:buClr>
                <a:schemeClr val="dk1"/>
              </a:buClr>
              <a:buSzPct val="25000"/>
              <a:buFont typeface="Wingdings" panose="05000000000000000000" pitchFamily="2" charset="2"/>
              <a:buChar char="q"/>
            </a:pPr>
            <a:r>
              <a:rPr lang="es-ES" sz="2900" b="1" dirty="0">
                <a:solidFill>
                  <a:schemeClr val="dk2"/>
                </a:solidFill>
                <a:latin typeface="Raleway"/>
                <a:ea typeface="Raleway"/>
                <a:cs typeface="Raleway"/>
                <a:sym typeface="Raleway"/>
              </a:rPr>
              <a:t>Puedo instalarlo en mi servidor o utilizar servicio web</a:t>
            </a:r>
          </a:p>
          <a:p>
            <a:pPr marL="414726" indent="-414726">
              <a:buClr>
                <a:schemeClr val="dk1"/>
              </a:buClr>
              <a:buSzPct val="25000"/>
              <a:buFont typeface="Wingdings" panose="05000000000000000000" pitchFamily="2" charset="2"/>
              <a:buChar char="q"/>
            </a:pPr>
            <a:r>
              <a:rPr lang="es-ES" sz="2900" b="1" dirty="0">
                <a:solidFill>
                  <a:schemeClr val="dk2"/>
                </a:solidFill>
                <a:latin typeface="Raleway"/>
                <a:ea typeface="Raleway"/>
                <a:cs typeface="Raleway"/>
                <a:sym typeface="Raleway"/>
              </a:rPr>
              <a:t>Puedo automatizar la gestión de </a:t>
            </a:r>
            <a:r>
              <a:rPr lang="es-ES" sz="2900" b="1" dirty="0" err="1">
                <a:solidFill>
                  <a:schemeClr val="dk2"/>
                </a:solidFill>
                <a:latin typeface="Raleway"/>
                <a:ea typeface="Raleway"/>
                <a:cs typeface="Raleway"/>
                <a:sym typeface="Raleway"/>
              </a:rPr>
              <a:t>datasets</a:t>
            </a:r>
            <a:endParaRPr lang="es-ES" sz="2900" b="1" dirty="0">
              <a:solidFill>
                <a:schemeClr val="dk2"/>
              </a:solidFill>
              <a:latin typeface="Raleway"/>
              <a:ea typeface="Raleway"/>
              <a:cs typeface="Raleway"/>
              <a:sym typeface="Raleway"/>
            </a:endParaRPr>
          </a:p>
          <a:p>
            <a:pPr marL="414726" indent="-414726">
              <a:buClr>
                <a:schemeClr val="dk1"/>
              </a:buClr>
              <a:buSzPct val="25000"/>
              <a:buFont typeface="Wingdings" panose="05000000000000000000" pitchFamily="2" charset="2"/>
              <a:buChar char="q"/>
            </a:pPr>
            <a:r>
              <a:rPr lang="es-ES" sz="2900" b="1" dirty="0">
                <a:solidFill>
                  <a:schemeClr val="dk2"/>
                </a:solidFill>
                <a:latin typeface="Raleway"/>
                <a:ea typeface="Raleway"/>
                <a:cs typeface="Raleway"/>
                <a:sym typeface="Raleway"/>
              </a:rPr>
              <a:t>Todos los </a:t>
            </a:r>
            <a:r>
              <a:rPr lang="es-ES" sz="2900" b="1" dirty="0" err="1">
                <a:solidFill>
                  <a:schemeClr val="dk2"/>
                </a:solidFill>
                <a:latin typeface="Raleway"/>
                <a:ea typeface="Raleway"/>
                <a:cs typeface="Raleway"/>
                <a:sym typeface="Raleway"/>
              </a:rPr>
              <a:t>Datasets</a:t>
            </a:r>
            <a:r>
              <a:rPr lang="es-ES" sz="2900" b="1" dirty="0">
                <a:solidFill>
                  <a:schemeClr val="dk2"/>
                </a:solidFill>
                <a:latin typeface="Raleway"/>
                <a:ea typeface="Raleway"/>
                <a:cs typeface="Raleway"/>
                <a:sym typeface="Raleway"/>
              </a:rPr>
              <a:t> están expuestos </a:t>
            </a:r>
            <a:r>
              <a:rPr lang="es-ES" sz="2900" b="1" dirty="0" err="1">
                <a:solidFill>
                  <a:schemeClr val="dk2"/>
                </a:solidFill>
                <a:latin typeface="Raleway"/>
                <a:ea typeface="Raleway"/>
                <a:cs typeface="Raleway"/>
                <a:sym typeface="Raleway"/>
              </a:rPr>
              <a:t>via</a:t>
            </a:r>
            <a:r>
              <a:rPr lang="es-ES" sz="2900" b="1" dirty="0">
                <a:solidFill>
                  <a:schemeClr val="dk2"/>
                </a:solidFill>
                <a:latin typeface="Raleway"/>
                <a:ea typeface="Raleway"/>
                <a:cs typeface="Raleway"/>
                <a:sym typeface="Raleway"/>
              </a:rPr>
              <a:t> API</a:t>
            </a:r>
          </a:p>
          <a:p>
            <a:pPr marL="518408" indent="-518408">
              <a:buClr>
                <a:schemeClr val="dk1"/>
              </a:buClr>
              <a:buSzPct val="25000"/>
              <a:buFont typeface="Wingdings" panose="05000000000000000000" pitchFamily="2" charset="2"/>
              <a:buChar char="q"/>
            </a:pPr>
            <a:endParaRPr lang="es-ES" sz="3300" b="1" dirty="0">
              <a:solidFill>
                <a:schemeClr val="dk2"/>
              </a:solidFill>
              <a:latin typeface="Raleway"/>
              <a:ea typeface="Raleway"/>
              <a:cs typeface="Raleway"/>
              <a:sym typeface="Raleway"/>
            </a:endParaRPr>
          </a:p>
          <a:p>
            <a:pPr>
              <a:buClr>
                <a:schemeClr val="dk1"/>
              </a:buClr>
            </a:pPr>
            <a:endParaRPr lang="es-ES" b="1" dirty="0">
              <a:solidFill>
                <a:schemeClr val="dk2"/>
              </a:solidFill>
              <a:latin typeface="Raleway"/>
              <a:ea typeface="Raleway"/>
              <a:cs typeface="Raleway"/>
              <a:sym typeface="Raleway"/>
            </a:endParaRPr>
          </a:p>
          <a:p>
            <a:pPr marL="311045" indent="-311045">
              <a:buClr>
                <a:schemeClr val="dk1"/>
              </a:buClr>
              <a:buFont typeface="Wingdings" panose="05000000000000000000" pitchFamily="2" charset="2"/>
              <a:buChar char="q"/>
            </a:pPr>
            <a:endParaRPr lang="es-ES" b="1" dirty="0">
              <a:solidFill>
                <a:schemeClr val="dk2"/>
              </a:solidFill>
              <a:latin typeface="Raleway"/>
              <a:ea typeface="Raleway"/>
              <a:cs typeface="Raleway"/>
              <a:sym typeface="Raleway"/>
            </a:endParaRPr>
          </a:p>
          <a:p>
            <a:pPr marL="311045" indent="-311045">
              <a:buClr>
                <a:schemeClr val="dk1"/>
              </a:buClr>
              <a:buFont typeface="Wingdings" panose="05000000000000000000" pitchFamily="2" charset="2"/>
              <a:buChar char="q"/>
            </a:pPr>
            <a:endParaRPr lang="es-ES" b="1" dirty="0">
              <a:solidFill>
                <a:schemeClr val="dk2"/>
              </a:solidFill>
              <a:latin typeface="Raleway"/>
              <a:ea typeface="Raleway"/>
              <a:cs typeface="Raleway"/>
              <a:sym typeface="Raleway"/>
            </a:endParaRPr>
          </a:p>
          <a:p>
            <a:pPr marL="311045" indent="-311045">
              <a:buClr>
                <a:schemeClr val="dk1"/>
              </a:buClr>
              <a:buFont typeface="Wingdings" panose="05000000000000000000" pitchFamily="2" charset="2"/>
              <a:buChar char="q"/>
            </a:pPr>
            <a:endParaRPr lang="es-ES" b="1" dirty="0">
              <a:solidFill>
                <a:schemeClr val="dk2"/>
              </a:solidFill>
              <a:latin typeface="Raleway"/>
              <a:ea typeface="Raleway"/>
              <a:cs typeface="Raleway"/>
              <a:sym typeface="Raleway"/>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026" y="1222049"/>
            <a:ext cx="4175438" cy="1477328"/>
          </a:xfrm>
          <a:prstGeom prst="rect">
            <a:avLst/>
          </a:prstGeom>
          <a:noFill/>
        </p:spPr>
        <p:txBody>
          <a:bodyPr wrap="none" rtlCol="0">
            <a:spAutoFit/>
          </a:bodyPr>
          <a:lstStyle/>
          <a:p>
            <a:r>
              <a:rPr lang="ca-ES" dirty="0" err="1">
                <a:solidFill>
                  <a:schemeClr val="tx2">
                    <a:lumMod val="75000"/>
                  </a:schemeClr>
                </a:solidFill>
              </a:rPr>
              <a:t>Ejemplos</a:t>
            </a:r>
            <a:r>
              <a:rPr lang="ca-ES" dirty="0">
                <a:solidFill>
                  <a:schemeClr val="tx2">
                    <a:lumMod val="75000"/>
                  </a:schemeClr>
                </a:solidFill>
              </a:rPr>
              <a:t> de </a:t>
            </a:r>
            <a:r>
              <a:rPr lang="ca-ES" dirty="0" err="1">
                <a:solidFill>
                  <a:schemeClr val="tx2">
                    <a:lumMod val="75000"/>
                  </a:schemeClr>
                </a:solidFill>
              </a:rPr>
              <a:t>utilización</a:t>
            </a:r>
            <a:r>
              <a:rPr lang="ca-ES" dirty="0">
                <a:solidFill>
                  <a:schemeClr val="tx2">
                    <a:lumMod val="75000"/>
                  </a:schemeClr>
                </a:solidFill>
              </a:rPr>
              <a:t> API </a:t>
            </a:r>
            <a:r>
              <a:rPr lang="ca-ES" dirty="0" err="1">
                <a:solidFill>
                  <a:schemeClr val="tx2">
                    <a:lumMod val="75000"/>
                  </a:schemeClr>
                </a:solidFill>
              </a:rPr>
              <a:t>Socrata</a:t>
            </a:r>
            <a:r>
              <a:rPr lang="ca-ES" dirty="0">
                <a:solidFill>
                  <a:schemeClr val="tx2">
                    <a:lumMod val="75000"/>
                  </a:schemeClr>
                </a:solidFill>
              </a:rPr>
              <a:t> y CKAN</a:t>
            </a:r>
          </a:p>
          <a:p>
            <a:endParaRPr lang="ca-ES" dirty="0">
              <a:solidFill>
                <a:schemeClr val="tx2">
                  <a:lumMod val="75000"/>
                </a:schemeClr>
              </a:solidFill>
            </a:endParaRPr>
          </a:p>
          <a:p>
            <a:endParaRPr lang="ca-ES" dirty="0">
              <a:solidFill>
                <a:schemeClr val="tx2">
                  <a:lumMod val="75000"/>
                </a:schemeClr>
              </a:solidFill>
            </a:endParaRPr>
          </a:p>
          <a:p>
            <a:endParaRPr lang="ca-ES" dirty="0">
              <a:solidFill>
                <a:schemeClr val="tx2">
                  <a:lumMod val="75000"/>
                </a:schemeClr>
              </a:solidFill>
            </a:endParaRPr>
          </a:p>
          <a:p>
            <a:r>
              <a:rPr lang="ca-ES" dirty="0">
                <a:solidFill>
                  <a:schemeClr val="tx2">
                    <a:lumMod val="75000"/>
                  </a:schemeClr>
                </a:solidFill>
              </a:rPr>
              <a:t>/</a:t>
            </a:r>
            <a:r>
              <a:rPr lang="ca-ES" dirty="0" err="1">
                <a:solidFill>
                  <a:schemeClr val="tx2">
                    <a:lumMod val="75000"/>
                  </a:schemeClr>
                </a:solidFill>
              </a:rPr>
              <a:t>utilización-servicio-opendata</a:t>
            </a:r>
            <a:endParaRPr lang="ca-ES" dirty="0">
              <a:solidFill>
                <a:schemeClr val="tx2">
                  <a:lumMod val="75000"/>
                </a:schemeClr>
              </a:solidFill>
            </a:endParaRPr>
          </a:p>
        </p:txBody>
      </p:sp>
    </p:spTree>
    <p:extLst>
      <p:ext uri="{BB962C8B-B14F-4D97-AF65-F5344CB8AC3E}">
        <p14:creationId xmlns:p14="http://schemas.microsoft.com/office/powerpoint/2010/main" val="192051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Introducción Smart </a:t>
            </a:r>
            <a:r>
              <a:rPr lang="es-ES" dirty="0" err="1"/>
              <a:t>cities</a:t>
            </a:r>
            <a:endParaRPr lang="es-ES" dirty="0"/>
          </a:p>
        </p:txBody>
      </p:sp>
      <p:sp>
        <p:nvSpPr>
          <p:cNvPr id="4" name="CuadroTexto 3">
            <a:extLst>
              <a:ext uri="{FF2B5EF4-FFF2-40B4-BE49-F238E27FC236}">
                <a16:creationId xmlns:a16="http://schemas.microsoft.com/office/drawing/2014/main" id="{C236CE8E-92DE-4262-AA23-19A8312F69B6}"/>
              </a:ext>
            </a:extLst>
          </p:cNvPr>
          <p:cNvSpPr txBox="1"/>
          <p:nvPr/>
        </p:nvSpPr>
        <p:spPr>
          <a:xfrm>
            <a:off x="696072" y="1066105"/>
            <a:ext cx="3020186" cy="369332"/>
          </a:xfrm>
          <a:prstGeom prst="rect">
            <a:avLst/>
          </a:prstGeom>
          <a:noFill/>
        </p:spPr>
        <p:txBody>
          <a:bodyPr wrap="none" rtlCol="0">
            <a:spAutoFit/>
          </a:bodyPr>
          <a:lstStyle/>
          <a:p>
            <a:r>
              <a:rPr lang="es-ES" b="1" dirty="0"/>
              <a:t>Smart </a:t>
            </a:r>
            <a:r>
              <a:rPr lang="es-ES" b="1" dirty="0" err="1"/>
              <a:t>city</a:t>
            </a:r>
            <a:r>
              <a:rPr lang="es-ES" b="1" dirty="0"/>
              <a:t>: </a:t>
            </a:r>
            <a:r>
              <a:rPr lang="es-ES" dirty="0"/>
              <a:t>ejemplo Barcelona</a:t>
            </a:r>
          </a:p>
        </p:txBody>
      </p:sp>
      <p:sp>
        <p:nvSpPr>
          <p:cNvPr id="3" name="Rectángulo 2">
            <a:extLst>
              <a:ext uri="{FF2B5EF4-FFF2-40B4-BE49-F238E27FC236}">
                <a16:creationId xmlns:a16="http://schemas.microsoft.com/office/drawing/2014/main" id="{9ADC3C19-4189-4B43-8F74-F2B98E93423C}"/>
              </a:ext>
            </a:extLst>
          </p:cNvPr>
          <p:cNvSpPr/>
          <p:nvPr/>
        </p:nvSpPr>
        <p:spPr>
          <a:xfrm>
            <a:off x="500862" y="1537343"/>
            <a:ext cx="7739011" cy="4247317"/>
          </a:xfrm>
          <a:prstGeom prst="rect">
            <a:avLst/>
          </a:prstGeom>
        </p:spPr>
        <p:txBody>
          <a:bodyPr wrap="square">
            <a:spAutoFit/>
          </a:bodyPr>
          <a:lstStyle/>
          <a:p>
            <a:r>
              <a:rPr lang="en-US" dirty="0">
                <a:solidFill>
                  <a:schemeClr val="bg1">
                    <a:lumMod val="65000"/>
                  </a:schemeClr>
                </a:solidFill>
              </a:rPr>
              <a:t>Barcelona has established a number of projects that can be considered 'smart city' applications within its "</a:t>
            </a:r>
            <a:r>
              <a:rPr lang="en-US" dirty="0" err="1">
                <a:solidFill>
                  <a:schemeClr val="bg1">
                    <a:lumMod val="65000"/>
                  </a:schemeClr>
                </a:solidFill>
              </a:rPr>
              <a:t>CityOS</a:t>
            </a:r>
            <a:r>
              <a:rPr lang="en-US" dirty="0">
                <a:solidFill>
                  <a:schemeClr val="bg1">
                    <a:lumMod val="65000"/>
                  </a:schemeClr>
                </a:solidFill>
              </a:rPr>
              <a:t>" strategy. For example, sensor technology has been implemented in the </a:t>
            </a:r>
            <a:r>
              <a:rPr lang="en-US" b="1" dirty="0">
                <a:solidFill>
                  <a:schemeClr val="tx2">
                    <a:lumMod val="75000"/>
                  </a:schemeClr>
                </a:solidFill>
              </a:rPr>
              <a:t>irrigation system </a:t>
            </a:r>
            <a:r>
              <a:rPr lang="en-US" dirty="0">
                <a:solidFill>
                  <a:schemeClr val="bg1">
                    <a:lumMod val="65000"/>
                  </a:schemeClr>
                </a:solidFill>
              </a:rPr>
              <a:t>in Parc del Centre de </a:t>
            </a:r>
            <a:r>
              <a:rPr lang="en-US" dirty="0" err="1">
                <a:solidFill>
                  <a:schemeClr val="bg1">
                    <a:lumMod val="65000"/>
                  </a:schemeClr>
                </a:solidFill>
              </a:rPr>
              <a:t>Poblenou</a:t>
            </a:r>
            <a:r>
              <a:rPr lang="en-US" dirty="0">
                <a:solidFill>
                  <a:schemeClr val="bg1">
                    <a:lumMod val="65000"/>
                  </a:schemeClr>
                </a:solidFill>
              </a:rPr>
              <a:t>, where real time data is transmitted to gardening crews about the level of water required for the plants. Barcelona has also designed a </a:t>
            </a:r>
            <a:r>
              <a:rPr lang="en-US" b="1" dirty="0">
                <a:solidFill>
                  <a:schemeClr val="tx2">
                    <a:lumMod val="75000"/>
                  </a:schemeClr>
                </a:solidFill>
              </a:rPr>
              <a:t>new bus network based </a:t>
            </a:r>
            <a:r>
              <a:rPr lang="en-US" dirty="0">
                <a:solidFill>
                  <a:schemeClr val="bg1">
                    <a:lumMod val="65000"/>
                  </a:schemeClr>
                </a:solidFill>
              </a:rPr>
              <a:t>on data analysis of the most common traffic flows in Barcelona, </a:t>
            </a:r>
            <a:r>
              <a:rPr lang="en-US" dirty="0" err="1">
                <a:solidFill>
                  <a:schemeClr val="bg1">
                    <a:lumMod val="65000"/>
                  </a:schemeClr>
                </a:solidFill>
              </a:rPr>
              <a:t>utilising</a:t>
            </a:r>
            <a:r>
              <a:rPr lang="en-US" dirty="0">
                <a:solidFill>
                  <a:schemeClr val="bg1">
                    <a:lumMod val="65000"/>
                  </a:schemeClr>
                </a:solidFill>
              </a:rPr>
              <a:t> primarily vertical, horizontal and diagonal routes with a number of interchanges. Integration of multiple smart city technologies can be seen through the implementation of </a:t>
            </a:r>
            <a:r>
              <a:rPr lang="en-US" b="1" dirty="0">
                <a:solidFill>
                  <a:schemeClr val="tx2">
                    <a:lumMod val="75000"/>
                  </a:schemeClr>
                </a:solidFill>
              </a:rPr>
              <a:t>smart traffic lights </a:t>
            </a:r>
            <a:r>
              <a:rPr lang="en-US" dirty="0">
                <a:solidFill>
                  <a:schemeClr val="bg1">
                    <a:lumMod val="65000"/>
                  </a:schemeClr>
                </a:solidFill>
              </a:rPr>
              <a:t>as buses run on routes designed to </a:t>
            </a:r>
            <a:r>
              <a:rPr lang="en-US" dirty="0" err="1">
                <a:solidFill>
                  <a:schemeClr val="bg1">
                    <a:lumMod val="65000"/>
                  </a:schemeClr>
                </a:solidFill>
              </a:rPr>
              <a:t>optimise</a:t>
            </a:r>
            <a:r>
              <a:rPr lang="en-US" dirty="0">
                <a:solidFill>
                  <a:schemeClr val="bg1">
                    <a:lumMod val="65000"/>
                  </a:schemeClr>
                </a:solidFill>
              </a:rPr>
              <a:t> the number of green lights. In addition, where an </a:t>
            </a:r>
            <a:r>
              <a:rPr lang="en-US" b="1" dirty="0">
                <a:solidFill>
                  <a:schemeClr val="tx2">
                    <a:lumMod val="75000"/>
                  </a:schemeClr>
                </a:solidFill>
              </a:rPr>
              <a:t>emergency is reported </a:t>
            </a:r>
            <a:r>
              <a:rPr lang="en-US" dirty="0">
                <a:solidFill>
                  <a:schemeClr val="bg1">
                    <a:lumMod val="65000"/>
                  </a:schemeClr>
                </a:solidFill>
              </a:rPr>
              <a:t>in Barcelona, the approximate route of the emergency vehicle is entered into the traffic light system, setting all the lights to green as the vehicle approaches through a mix of GPS and traffic management software, allowing emergency services to reach the incident without delay. Much of this data is managed by the </a:t>
            </a:r>
            <a:r>
              <a:rPr lang="en-US" dirty="0" err="1">
                <a:solidFill>
                  <a:schemeClr val="tx2">
                    <a:lumMod val="75000"/>
                  </a:schemeClr>
                </a:solidFill>
              </a:rPr>
              <a:t>Sentilo</a:t>
            </a:r>
            <a:r>
              <a:rPr lang="en-US" dirty="0">
                <a:solidFill>
                  <a:schemeClr val="tx2">
                    <a:lumMod val="75000"/>
                  </a:schemeClr>
                </a:solidFill>
              </a:rPr>
              <a:t> Platform </a:t>
            </a:r>
            <a:r>
              <a:rPr lang="en-US" dirty="0">
                <a:solidFill>
                  <a:schemeClr val="bg1">
                    <a:lumMod val="65000"/>
                  </a:schemeClr>
                </a:solidFill>
              </a:rPr>
              <a:t>(http://www.sentilo.io/wordpress/)</a:t>
            </a:r>
            <a:endParaRPr lang="es-ES" dirty="0">
              <a:solidFill>
                <a:schemeClr val="bg1">
                  <a:lumMod val="65000"/>
                </a:schemeClr>
              </a:solidFill>
            </a:endParaRPr>
          </a:p>
        </p:txBody>
      </p:sp>
      <p:sp>
        <p:nvSpPr>
          <p:cNvPr id="5" name="Rectangle 4"/>
          <p:cNvSpPr/>
          <p:nvPr/>
        </p:nvSpPr>
        <p:spPr>
          <a:xfrm>
            <a:off x="746184" y="6092092"/>
            <a:ext cx="4572000" cy="307777"/>
          </a:xfrm>
          <a:prstGeom prst="rect">
            <a:avLst/>
          </a:prstGeom>
        </p:spPr>
        <p:txBody>
          <a:bodyPr>
            <a:spAutoFit/>
          </a:bodyPr>
          <a:lstStyle/>
          <a:p>
            <a:r>
              <a:rPr lang="ca-ES" sz="1400" dirty="0"/>
              <a:t>Fuente: https://en.wikipedia.org/wiki/Smart_city#Barcelona</a:t>
            </a:r>
          </a:p>
        </p:txBody>
      </p:sp>
    </p:spTree>
    <p:extLst>
      <p:ext uri="{BB962C8B-B14F-4D97-AF65-F5344CB8AC3E}">
        <p14:creationId xmlns:p14="http://schemas.microsoft.com/office/powerpoint/2010/main" val="234076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Introducción Smart </a:t>
            </a:r>
            <a:r>
              <a:rPr lang="es-ES" dirty="0" err="1"/>
              <a:t>cities</a:t>
            </a:r>
            <a:endParaRPr lang="es-ES" dirty="0"/>
          </a:p>
        </p:txBody>
      </p:sp>
      <p:sp>
        <p:nvSpPr>
          <p:cNvPr id="4" name="CuadroTexto 3">
            <a:extLst>
              <a:ext uri="{FF2B5EF4-FFF2-40B4-BE49-F238E27FC236}">
                <a16:creationId xmlns:a16="http://schemas.microsoft.com/office/drawing/2014/main" id="{C236CE8E-92DE-4262-AA23-19A8312F69B6}"/>
              </a:ext>
            </a:extLst>
          </p:cNvPr>
          <p:cNvSpPr txBox="1"/>
          <p:nvPr/>
        </p:nvSpPr>
        <p:spPr>
          <a:xfrm>
            <a:off x="696072" y="1219318"/>
            <a:ext cx="3109954" cy="369332"/>
          </a:xfrm>
          <a:prstGeom prst="rect">
            <a:avLst/>
          </a:prstGeom>
          <a:noFill/>
        </p:spPr>
        <p:txBody>
          <a:bodyPr wrap="none" rtlCol="0">
            <a:spAutoFit/>
          </a:bodyPr>
          <a:lstStyle/>
          <a:p>
            <a:r>
              <a:rPr lang="es-ES" b="1" dirty="0"/>
              <a:t>Smart </a:t>
            </a:r>
            <a:r>
              <a:rPr lang="es-ES" b="1" dirty="0" err="1"/>
              <a:t>cities</a:t>
            </a:r>
            <a:r>
              <a:rPr lang="es-ES" b="1" dirty="0"/>
              <a:t> </a:t>
            </a:r>
            <a:r>
              <a:rPr lang="es-ES" dirty="0"/>
              <a:t>ejemplo Barcelona</a:t>
            </a:r>
          </a:p>
        </p:txBody>
      </p:sp>
      <p:sp>
        <p:nvSpPr>
          <p:cNvPr id="5" name="Rectángulo 4">
            <a:extLst>
              <a:ext uri="{FF2B5EF4-FFF2-40B4-BE49-F238E27FC236}">
                <a16:creationId xmlns:a16="http://schemas.microsoft.com/office/drawing/2014/main" id="{4C77B31C-F3F6-4619-9B30-520CE7ED5965}"/>
              </a:ext>
            </a:extLst>
          </p:cNvPr>
          <p:cNvSpPr/>
          <p:nvPr/>
        </p:nvSpPr>
        <p:spPr>
          <a:xfrm>
            <a:off x="2492594" y="6231133"/>
            <a:ext cx="3377976" cy="369332"/>
          </a:xfrm>
          <a:prstGeom prst="rect">
            <a:avLst/>
          </a:prstGeom>
        </p:spPr>
        <p:txBody>
          <a:bodyPr wrap="none">
            <a:spAutoFit/>
          </a:bodyPr>
          <a:lstStyle/>
          <a:p>
            <a:r>
              <a:rPr lang="es-ES" dirty="0"/>
              <a:t>http://www.sentilo.io/wordpress/</a:t>
            </a:r>
          </a:p>
        </p:txBody>
      </p:sp>
      <p:pic>
        <p:nvPicPr>
          <p:cNvPr id="6" name="Imagen 5">
            <a:extLst>
              <a:ext uri="{FF2B5EF4-FFF2-40B4-BE49-F238E27FC236}">
                <a16:creationId xmlns:a16="http://schemas.microsoft.com/office/drawing/2014/main" id="{66500773-2852-4C6C-805B-21323BB866B0}"/>
              </a:ext>
            </a:extLst>
          </p:cNvPr>
          <p:cNvPicPr>
            <a:picLocks noChangeAspect="1"/>
          </p:cNvPicPr>
          <p:nvPr/>
        </p:nvPicPr>
        <p:blipFill>
          <a:blip r:embed="rId2"/>
          <a:stretch>
            <a:fillRect/>
          </a:stretch>
        </p:blipFill>
        <p:spPr>
          <a:xfrm>
            <a:off x="986319" y="1686056"/>
            <a:ext cx="6904234" cy="4066373"/>
          </a:xfrm>
          <a:prstGeom prst="rect">
            <a:avLst/>
          </a:prstGeom>
        </p:spPr>
      </p:pic>
    </p:spTree>
    <p:extLst>
      <p:ext uri="{BB962C8B-B14F-4D97-AF65-F5344CB8AC3E}">
        <p14:creationId xmlns:p14="http://schemas.microsoft.com/office/powerpoint/2010/main" val="17073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Introducción Smart </a:t>
            </a:r>
            <a:r>
              <a:rPr lang="es-ES" dirty="0" err="1"/>
              <a:t>cities</a:t>
            </a:r>
            <a:endParaRPr lang="es-ES" dirty="0"/>
          </a:p>
        </p:txBody>
      </p:sp>
      <p:sp>
        <p:nvSpPr>
          <p:cNvPr id="4" name="CuadroTexto 3">
            <a:extLst>
              <a:ext uri="{FF2B5EF4-FFF2-40B4-BE49-F238E27FC236}">
                <a16:creationId xmlns:a16="http://schemas.microsoft.com/office/drawing/2014/main" id="{FEEC2BFD-A249-4513-94D6-CC305323560D}"/>
              </a:ext>
            </a:extLst>
          </p:cNvPr>
          <p:cNvSpPr txBox="1"/>
          <p:nvPr/>
        </p:nvSpPr>
        <p:spPr>
          <a:xfrm>
            <a:off x="1568962" y="1325179"/>
            <a:ext cx="5151475" cy="461665"/>
          </a:xfrm>
          <a:prstGeom prst="rect">
            <a:avLst/>
          </a:prstGeom>
          <a:noFill/>
        </p:spPr>
        <p:txBody>
          <a:bodyPr wrap="none" rtlCol="0">
            <a:spAutoFit/>
          </a:bodyPr>
          <a:lstStyle/>
          <a:p>
            <a:r>
              <a:rPr lang="es-ES" b="1" dirty="0"/>
              <a:t>Smart </a:t>
            </a:r>
            <a:r>
              <a:rPr lang="es-ES" b="1" dirty="0" err="1"/>
              <a:t>cities</a:t>
            </a:r>
            <a:r>
              <a:rPr lang="es-ES" b="1" dirty="0"/>
              <a:t> </a:t>
            </a:r>
            <a:r>
              <a:rPr lang="es-ES" sz="2400" b="1" dirty="0"/>
              <a:t>también</a:t>
            </a:r>
            <a:r>
              <a:rPr lang="es-ES" b="1" dirty="0"/>
              <a:t> </a:t>
            </a:r>
            <a:r>
              <a:rPr lang="es-ES" dirty="0"/>
              <a:t>es comportamiento humano</a:t>
            </a:r>
          </a:p>
        </p:txBody>
      </p:sp>
      <p:pic>
        <p:nvPicPr>
          <p:cNvPr id="5" name="Imagen 4">
            <a:extLst>
              <a:ext uri="{FF2B5EF4-FFF2-40B4-BE49-F238E27FC236}">
                <a16:creationId xmlns:a16="http://schemas.microsoft.com/office/drawing/2014/main" id="{DA32BF2B-F056-46B2-95A5-36431140BCF1}"/>
              </a:ext>
            </a:extLst>
          </p:cNvPr>
          <p:cNvPicPr>
            <a:picLocks noChangeAspect="1"/>
          </p:cNvPicPr>
          <p:nvPr/>
        </p:nvPicPr>
        <p:blipFill>
          <a:blip r:embed="rId2"/>
          <a:stretch>
            <a:fillRect/>
          </a:stretch>
        </p:blipFill>
        <p:spPr>
          <a:xfrm>
            <a:off x="1075523" y="1995780"/>
            <a:ext cx="6362783" cy="3422254"/>
          </a:xfrm>
          <a:prstGeom prst="rect">
            <a:avLst/>
          </a:prstGeom>
        </p:spPr>
      </p:pic>
    </p:spTree>
    <p:extLst>
      <p:ext uri="{BB962C8B-B14F-4D97-AF65-F5344CB8AC3E}">
        <p14:creationId xmlns:p14="http://schemas.microsoft.com/office/powerpoint/2010/main" val="84266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Introducción Smart </a:t>
            </a:r>
            <a:r>
              <a:rPr lang="es-ES" dirty="0" err="1"/>
              <a:t>cities</a:t>
            </a:r>
            <a:endParaRPr lang="es-ES" dirty="0"/>
          </a:p>
        </p:txBody>
      </p:sp>
      <p:sp>
        <p:nvSpPr>
          <p:cNvPr id="4" name="CuadroTexto 3">
            <a:extLst>
              <a:ext uri="{FF2B5EF4-FFF2-40B4-BE49-F238E27FC236}">
                <a16:creationId xmlns:a16="http://schemas.microsoft.com/office/drawing/2014/main" id="{FEEC2BFD-A249-4513-94D6-CC305323560D}"/>
              </a:ext>
            </a:extLst>
          </p:cNvPr>
          <p:cNvSpPr txBox="1"/>
          <p:nvPr/>
        </p:nvSpPr>
        <p:spPr>
          <a:xfrm>
            <a:off x="282291" y="1522454"/>
            <a:ext cx="8617295" cy="369332"/>
          </a:xfrm>
          <a:prstGeom prst="rect">
            <a:avLst/>
          </a:prstGeom>
          <a:noFill/>
        </p:spPr>
        <p:txBody>
          <a:bodyPr wrap="none" rtlCol="0">
            <a:spAutoFit/>
          </a:bodyPr>
          <a:lstStyle/>
          <a:p>
            <a:r>
              <a:rPr lang="es-ES" b="1" dirty="0"/>
              <a:t>Tecnológicamente una Smart City se basa en un conjunto  servicios (web) especializados </a:t>
            </a:r>
            <a:endParaRPr lang="es-ES" dirty="0"/>
          </a:p>
        </p:txBody>
      </p:sp>
      <p:sp>
        <p:nvSpPr>
          <p:cNvPr id="6" name="CuadroTexto 5">
            <a:extLst>
              <a:ext uri="{FF2B5EF4-FFF2-40B4-BE49-F238E27FC236}">
                <a16:creationId xmlns:a16="http://schemas.microsoft.com/office/drawing/2014/main" id="{42607F04-9E64-427E-A98F-B169BFB2E617}"/>
              </a:ext>
            </a:extLst>
          </p:cNvPr>
          <p:cNvSpPr txBox="1"/>
          <p:nvPr/>
        </p:nvSpPr>
        <p:spPr>
          <a:xfrm>
            <a:off x="795039" y="4598501"/>
            <a:ext cx="7755265" cy="1508105"/>
          </a:xfrm>
          <a:prstGeom prst="rect">
            <a:avLst/>
          </a:prstGeom>
          <a:noFill/>
        </p:spPr>
        <p:txBody>
          <a:bodyPr wrap="none" rtlCol="0">
            <a:spAutoFit/>
          </a:bodyPr>
          <a:lstStyle/>
          <a:p>
            <a:r>
              <a:rPr lang="es-ES" sz="2000" b="1" dirty="0"/>
              <a:t>Si estos servicios contienen una componente geográfica (coordenadas),</a:t>
            </a:r>
          </a:p>
          <a:p>
            <a:r>
              <a:rPr lang="es-ES" sz="2000" b="1" dirty="0"/>
              <a:t> hablaremos de :</a:t>
            </a:r>
          </a:p>
          <a:p>
            <a:endParaRPr lang="es-ES" sz="2000" b="1" dirty="0"/>
          </a:p>
          <a:p>
            <a:pPr algn="ctr"/>
            <a:r>
              <a:rPr lang="es-ES" sz="3200" b="1" dirty="0" err="1"/>
              <a:t>GeoServicios</a:t>
            </a:r>
            <a:endParaRPr lang="es-ES" sz="3200" dirty="0"/>
          </a:p>
        </p:txBody>
      </p:sp>
      <p:pic>
        <p:nvPicPr>
          <p:cNvPr id="1026" name="Picture 2" descr="http://www.floratechnology.net/wp-content/uploads/2017/02/Services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604" y="2166268"/>
            <a:ext cx="5363088" cy="208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78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Geoservicios</a:t>
            </a:r>
            <a:endParaRPr lang="es-ES" dirty="0"/>
          </a:p>
        </p:txBody>
      </p:sp>
      <p:sp>
        <p:nvSpPr>
          <p:cNvPr id="4" name="Shape 76">
            <a:extLst>
              <a:ext uri="{FF2B5EF4-FFF2-40B4-BE49-F238E27FC236}">
                <a16:creationId xmlns:a16="http://schemas.microsoft.com/office/drawing/2014/main" id="{3D0173E0-9D88-4DCB-B14D-098331FEFD4C}"/>
              </a:ext>
            </a:extLst>
          </p:cNvPr>
          <p:cNvSpPr txBox="1">
            <a:spLocks/>
          </p:cNvSpPr>
          <p:nvPr/>
        </p:nvSpPr>
        <p:spPr>
          <a:xfrm>
            <a:off x="0" y="2632682"/>
            <a:ext cx="9393299" cy="1237200"/>
          </a:xfrm>
          <a:prstGeom prst="rect">
            <a:avLst/>
          </a:prstGeom>
          <a:noFill/>
          <a:ln>
            <a:noFill/>
          </a:ln>
        </p:spPr>
        <p:txBody>
          <a:bodyPr lIns="111950" tIns="111950" rIns="111950" bIns="11195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buClr>
                <a:schemeClr val="dk1"/>
              </a:buClr>
              <a:buSzPct val="25000"/>
              <a:buFont typeface="Impact"/>
              <a:buNone/>
            </a:pPr>
            <a:r>
              <a:rPr lang="es-ES" sz="4400" b="1" dirty="0">
                <a:solidFill>
                  <a:schemeClr val="tx2">
                    <a:lumMod val="75000"/>
                  </a:schemeClr>
                </a:solidFill>
                <a:latin typeface="Raleway"/>
                <a:ea typeface="Raleway"/>
                <a:cs typeface="Raleway"/>
                <a:sym typeface="Raleway"/>
              </a:rPr>
              <a:t>¿Qué es un </a:t>
            </a:r>
            <a:r>
              <a:rPr lang="es-ES" sz="4400" b="1" dirty="0" err="1">
                <a:solidFill>
                  <a:schemeClr val="tx2">
                    <a:lumMod val="75000"/>
                  </a:schemeClr>
                </a:solidFill>
                <a:latin typeface="Raleway"/>
                <a:ea typeface="Raleway"/>
                <a:cs typeface="Raleway"/>
                <a:sym typeface="Raleway"/>
              </a:rPr>
              <a:t>GeoServicio</a:t>
            </a:r>
            <a:r>
              <a:rPr lang="es-ES" sz="4400" b="1" dirty="0">
                <a:solidFill>
                  <a:schemeClr val="tx2">
                    <a:lumMod val="75000"/>
                  </a:schemeClr>
                </a:solidFill>
                <a:latin typeface="Raleway"/>
                <a:ea typeface="Raleway"/>
                <a:cs typeface="Raleway"/>
                <a:sym typeface="Raleway"/>
              </a:rPr>
              <a:t> y para qué sirve?</a:t>
            </a:r>
          </a:p>
        </p:txBody>
      </p:sp>
    </p:spTree>
    <p:extLst>
      <p:ext uri="{BB962C8B-B14F-4D97-AF65-F5344CB8AC3E}">
        <p14:creationId xmlns:p14="http://schemas.microsoft.com/office/powerpoint/2010/main" val="352187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7353-F385-4199-BE18-145174639D8E}"/>
              </a:ext>
            </a:extLst>
          </p:cNvPr>
          <p:cNvSpPr>
            <a:spLocks noGrp="1"/>
          </p:cNvSpPr>
          <p:nvPr>
            <p:ph type="title"/>
          </p:nvPr>
        </p:nvSpPr>
        <p:spPr/>
        <p:txBody>
          <a:bodyPr>
            <a:normAutofit fontScale="90000"/>
          </a:bodyPr>
          <a:lstStyle/>
          <a:p>
            <a:r>
              <a:rPr lang="es-ES" dirty="0"/>
              <a:t>Conceptos </a:t>
            </a:r>
            <a:r>
              <a:rPr lang="es-ES" dirty="0" err="1"/>
              <a:t>Geoservicios</a:t>
            </a:r>
            <a:endParaRPr lang="es-ES" dirty="0"/>
          </a:p>
        </p:txBody>
      </p:sp>
      <p:sp>
        <p:nvSpPr>
          <p:cNvPr id="4" name="Shape 76">
            <a:extLst>
              <a:ext uri="{FF2B5EF4-FFF2-40B4-BE49-F238E27FC236}">
                <a16:creationId xmlns:a16="http://schemas.microsoft.com/office/drawing/2014/main" id="{3D0173E0-9D88-4DCB-B14D-098331FEFD4C}"/>
              </a:ext>
            </a:extLst>
          </p:cNvPr>
          <p:cNvSpPr txBox="1">
            <a:spLocks/>
          </p:cNvSpPr>
          <p:nvPr/>
        </p:nvSpPr>
        <p:spPr>
          <a:xfrm>
            <a:off x="0" y="1735374"/>
            <a:ext cx="8853443" cy="1237200"/>
          </a:xfrm>
          <a:prstGeom prst="rect">
            <a:avLst/>
          </a:prstGeom>
          <a:noFill/>
          <a:ln>
            <a:noFill/>
          </a:ln>
        </p:spPr>
        <p:txBody>
          <a:bodyPr lIns="111950" tIns="111950" rIns="111950" bIns="11195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buClr>
                <a:schemeClr val="dk1"/>
              </a:buClr>
              <a:buSzPct val="25000"/>
              <a:buFont typeface="Impact"/>
              <a:buNone/>
            </a:pPr>
            <a:r>
              <a:rPr lang="es-ES" sz="4000" b="1" dirty="0">
                <a:solidFill>
                  <a:schemeClr val="tx2">
                    <a:lumMod val="75000"/>
                  </a:schemeClr>
                </a:solidFill>
                <a:latin typeface="Raleway"/>
                <a:ea typeface="Raleway"/>
                <a:cs typeface="Raleway"/>
                <a:sym typeface="Raleway"/>
              </a:rPr>
              <a:t>Es una interfaz que recibe parámetros* + valores y devuelve una respuesta* formateada</a:t>
            </a:r>
          </a:p>
        </p:txBody>
      </p:sp>
      <p:sp>
        <p:nvSpPr>
          <p:cNvPr id="3" name="TextBox 2"/>
          <p:cNvSpPr txBox="1"/>
          <p:nvPr/>
        </p:nvSpPr>
        <p:spPr>
          <a:xfrm>
            <a:off x="622864" y="5057247"/>
            <a:ext cx="7805022" cy="369332"/>
          </a:xfrm>
          <a:prstGeom prst="rect">
            <a:avLst/>
          </a:prstGeom>
          <a:noFill/>
        </p:spPr>
        <p:txBody>
          <a:bodyPr wrap="none" rtlCol="0">
            <a:spAutoFit/>
          </a:bodyPr>
          <a:lstStyle/>
          <a:p>
            <a:r>
              <a:rPr lang="ca-ES" dirty="0"/>
              <a:t>* </a:t>
            </a:r>
            <a:r>
              <a:rPr lang="es-ES_tradnl" dirty="0"/>
              <a:t>La parámetros y formatos son conocidos </a:t>
            </a:r>
            <a:r>
              <a:rPr lang="es-ES_tradnl"/>
              <a:t>y están </a:t>
            </a:r>
            <a:r>
              <a:rPr lang="es-ES_tradnl" dirty="0"/>
              <a:t>documentados en formatos API</a:t>
            </a:r>
          </a:p>
        </p:txBody>
      </p:sp>
    </p:spTree>
    <p:extLst>
      <p:ext uri="{BB962C8B-B14F-4D97-AF65-F5344CB8AC3E}">
        <p14:creationId xmlns:p14="http://schemas.microsoft.com/office/powerpoint/2010/main" val="381770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1811</Words>
  <Application>Microsoft Office PowerPoint</Application>
  <PresentationFormat>On-screen Show (4:3)</PresentationFormat>
  <Paragraphs>284</Paragraphs>
  <Slides>39</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Courier New</vt:lpstr>
      <vt:lpstr>Impact</vt:lpstr>
      <vt:lpstr>Nirmala UI</vt:lpstr>
      <vt:lpstr>Raleway</vt:lpstr>
      <vt:lpstr>Tahoma</vt:lpstr>
      <vt:lpstr>Wingdings</vt:lpstr>
      <vt:lpstr>Tema de Office</vt:lpstr>
      <vt:lpstr>PowerPoint Presentation</vt:lpstr>
      <vt:lpstr>Introducción Smart cities</vt:lpstr>
      <vt:lpstr>Introducción Smart cities</vt:lpstr>
      <vt:lpstr>Introducción Smart cities</vt:lpstr>
      <vt:lpstr>Introducción Smart cities</vt:lpstr>
      <vt:lpstr>Introducción Smart cities</vt:lpstr>
      <vt:lpstr>Introducción Smart cities</vt:lpstr>
      <vt:lpstr>Conceptos Geoservicios</vt:lpstr>
      <vt:lpstr>Conceptos Geoservicios</vt:lpstr>
      <vt:lpstr>Conceptos Geoservicios</vt:lpstr>
      <vt:lpstr>Conceptos Geoservicios</vt:lpstr>
      <vt:lpstr>Conceptos Geoservicios</vt:lpstr>
      <vt:lpstr>Conceptos Geoservicios</vt:lpstr>
      <vt:lpstr>Conceptos Geoservicios</vt:lpstr>
      <vt:lpstr>Geoservicios arquitectura</vt:lpstr>
      <vt:lpstr>Conceptos OpenData</vt:lpstr>
      <vt:lpstr>Conceptos OpenData</vt:lpstr>
      <vt:lpstr>Conceptos OpenData</vt:lpstr>
      <vt:lpstr>Linked Data</vt:lpstr>
      <vt:lpstr>Conceptos OpenData</vt:lpstr>
      <vt:lpstr>Plataformas Open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Portales CKAN</vt:lpstr>
      <vt:lpstr>PowerPoint Presentation</vt:lpstr>
      <vt:lpstr>PowerPoint Presentation</vt:lpstr>
    </vt:vector>
  </TitlesOfParts>
  <Company>CALAFI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JOAQUIM CA</dc:creator>
  <cp:lastModifiedBy>Pascual, Victor</cp:lastModifiedBy>
  <cp:revision>40</cp:revision>
  <dcterms:created xsi:type="dcterms:W3CDTF">2015-09-23T04:52:09Z</dcterms:created>
  <dcterms:modified xsi:type="dcterms:W3CDTF">2019-11-25T09:38:18Z</dcterms:modified>
</cp:coreProperties>
</file>